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00" r:id="rId3"/>
    <p:sldId id="296" r:id="rId4"/>
    <p:sldId id="290" r:id="rId5"/>
    <p:sldId id="257" r:id="rId6"/>
    <p:sldId id="274" r:id="rId7"/>
    <p:sldId id="273" r:id="rId8"/>
    <p:sldId id="288" r:id="rId9"/>
    <p:sldId id="289" r:id="rId10"/>
    <p:sldId id="287" r:id="rId11"/>
    <p:sldId id="275" r:id="rId12"/>
    <p:sldId id="297" r:id="rId13"/>
    <p:sldId id="299" r:id="rId14"/>
    <p:sldId id="276" r:id="rId15"/>
    <p:sldId id="281" r:id="rId16"/>
    <p:sldId id="298" r:id="rId17"/>
    <p:sldId id="282" r:id="rId18"/>
    <p:sldId id="292" r:id="rId19"/>
    <p:sldId id="293" r:id="rId20"/>
    <p:sldId id="294" r:id="rId21"/>
    <p:sldId id="29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795" autoAdjust="0"/>
  </p:normalViewPr>
  <p:slideViewPr>
    <p:cSldViewPr>
      <p:cViewPr varScale="1">
        <p:scale>
          <a:sx n="70" d="100"/>
          <a:sy n="70"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161383-1CA3-44CA-8469-BBCEE2F4324F}" type="datetimeFigureOut">
              <a:rPr lang="en-US" smtClean="0"/>
              <a:t>9/14/2012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2E027-44C6-41EC-A02E-E62AE88368DC}" type="slidenum">
              <a:rPr lang="en-US" smtClean="0"/>
              <a:t>‹#›</a:t>
            </a:fld>
            <a:endParaRPr lang="en-US"/>
          </a:p>
        </p:txBody>
      </p:sp>
    </p:spTree>
    <p:extLst>
      <p:ext uri="{BB962C8B-B14F-4D97-AF65-F5344CB8AC3E}">
        <p14:creationId xmlns:p14="http://schemas.microsoft.com/office/powerpoint/2010/main" val="328022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2E027-44C6-41EC-A02E-E62AE88368DC}" type="slidenum">
              <a:rPr lang="en-US" smtClean="0"/>
              <a:t>13</a:t>
            </a:fld>
            <a:endParaRPr lang="en-US"/>
          </a:p>
        </p:txBody>
      </p:sp>
    </p:spTree>
    <p:extLst>
      <p:ext uri="{BB962C8B-B14F-4D97-AF65-F5344CB8AC3E}">
        <p14:creationId xmlns:p14="http://schemas.microsoft.com/office/powerpoint/2010/main" val="1296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2E027-44C6-41EC-A02E-E62AE88368DC}" type="slidenum">
              <a:rPr lang="en-US" smtClean="0"/>
              <a:t>14</a:t>
            </a:fld>
            <a:endParaRPr lang="en-US"/>
          </a:p>
        </p:txBody>
      </p:sp>
    </p:spTree>
    <p:extLst>
      <p:ext uri="{BB962C8B-B14F-4D97-AF65-F5344CB8AC3E}">
        <p14:creationId xmlns:p14="http://schemas.microsoft.com/office/powerpoint/2010/main" val="1296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2E027-44C6-41EC-A02E-E62AE88368DC}" type="slidenum">
              <a:rPr lang="en-US" smtClean="0"/>
              <a:t>16</a:t>
            </a:fld>
            <a:endParaRPr lang="en-US"/>
          </a:p>
        </p:txBody>
      </p:sp>
    </p:spTree>
    <p:extLst>
      <p:ext uri="{BB962C8B-B14F-4D97-AF65-F5344CB8AC3E}">
        <p14:creationId xmlns:p14="http://schemas.microsoft.com/office/powerpoint/2010/main" val="1296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4708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993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9324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0D8FF00B-7CC5-4775-ABE0-B2E3BD4D357C}" type="slidenum">
              <a:rPr lang="en-US"/>
              <a:pPr/>
              <a:t>‹#›</a:t>
            </a:fld>
            <a:endParaRPr lang="en-US"/>
          </a:p>
        </p:txBody>
      </p:sp>
    </p:spTree>
    <p:extLst>
      <p:ext uri="{BB962C8B-B14F-4D97-AF65-F5344CB8AC3E}">
        <p14:creationId xmlns:p14="http://schemas.microsoft.com/office/powerpoint/2010/main" val="276080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055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959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375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37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168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472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346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809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01036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freedominfo.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hyperlink" Target="mailto:sartianetwork@yahoogroups.com" TargetMode="External"/><Relationship Id="rId4" Type="http://schemas.openxmlformats.org/officeDocument/2006/relationships/hyperlink" Target="mailto:foianet-bounces@lists.foiadvocates.info"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mailto:mss2@cuts.or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828800"/>
          </a:xfrm>
        </p:spPr>
        <p:txBody>
          <a:bodyPr>
            <a:normAutofit fontScale="90000"/>
          </a:bodyPr>
          <a:lstStyle/>
          <a:p>
            <a:r>
              <a:rPr lang="en-US" sz="4000" dirty="0" smtClean="0">
                <a:latin typeface="Century" pitchFamily="18" charset="0"/>
              </a:rPr>
              <a:t/>
            </a:r>
            <a:br>
              <a:rPr lang="en-US" sz="4000" dirty="0" smtClean="0">
                <a:latin typeface="Century" pitchFamily="18" charset="0"/>
              </a:rPr>
            </a:br>
            <a:r>
              <a:rPr lang="en-US" sz="4000" dirty="0" smtClean="0">
                <a:latin typeface="Century" pitchFamily="18" charset="0"/>
              </a:rPr>
              <a:t>RTI as a Social Accountability Tool: Grassroots Experiences </a:t>
            </a:r>
            <a:br>
              <a:rPr lang="en-US" sz="4000" dirty="0" smtClean="0">
                <a:latin typeface="Century" pitchFamily="18" charset="0"/>
              </a:rPr>
            </a:br>
            <a:r>
              <a:rPr lang="en-US" sz="4000" dirty="0" smtClean="0">
                <a:latin typeface="Century" pitchFamily="18" charset="0"/>
              </a:rPr>
              <a:t>from India </a:t>
            </a:r>
            <a:r>
              <a:rPr lang="en-US" sz="7200" dirty="0" smtClean="0"/>
              <a:t/>
            </a:r>
            <a:br>
              <a:rPr lang="en-US" sz="7200" dirty="0" smtClean="0"/>
            </a:br>
            <a:endParaRPr lang="en-US" dirty="0"/>
          </a:p>
        </p:txBody>
      </p:sp>
      <p:sp>
        <p:nvSpPr>
          <p:cNvPr id="3" name="Subtitle 2"/>
          <p:cNvSpPr>
            <a:spLocks noGrp="1"/>
          </p:cNvSpPr>
          <p:nvPr>
            <p:ph type="subTitle" idx="1"/>
          </p:nvPr>
        </p:nvSpPr>
        <p:spPr>
          <a:xfrm>
            <a:off x="2438400" y="3810000"/>
            <a:ext cx="4572000" cy="1447800"/>
          </a:xfrm>
        </p:spPr>
        <p:txBody>
          <a:bodyPr>
            <a:normAutofit fontScale="92500" lnSpcReduction="20000"/>
          </a:bodyPr>
          <a:lstStyle/>
          <a:p>
            <a:endParaRPr lang="en-US" sz="2400" dirty="0" smtClean="0">
              <a:solidFill>
                <a:schemeClr val="tx1"/>
              </a:solidFill>
              <a:latin typeface="Century" pitchFamily="18" charset="0"/>
              <a:ea typeface="+mj-ea"/>
              <a:cs typeface="+mj-cs"/>
            </a:endParaRPr>
          </a:p>
          <a:p>
            <a:r>
              <a:rPr lang="en-US" sz="2600" dirty="0" smtClean="0">
                <a:solidFill>
                  <a:schemeClr val="tx1"/>
                </a:solidFill>
                <a:latin typeface="Century" pitchFamily="18" charset="0"/>
                <a:ea typeface="+mj-ea"/>
                <a:cs typeface="+mj-cs"/>
              </a:rPr>
              <a:t>Madhu </a:t>
            </a:r>
            <a:r>
              <a:rPr lang="en-US" sz="2600" dirty="0">
                <a:solidFill>
                  <a:schemeClr val="tx1"/>
                </a:solidFill>
                <a:latin typeface="Century" pitchFamily="18" charset="0"/>
                <a:ea typeface="+mj-ea"/>
                <a:cs typeface="+mj-cs"/>
              </a:rPr>
              <a:t>Sudan Sharma</a:t>
            </a:r>
            <a:br>
              <a:rPr lang="en-US" sz="2600" dirty="0">
                <a:solidFill>
                  <a:schemeClr val="tx1"/>
                </a:solidFill>
                <a:latin typeface="Century" pitchFamily="18" charset="0"/>
                <a:ea typeface="+mj-ea"/>
                <a:cs typeface="+mj-cs"/>
              </a:rPr>
            </a:br>
            <a:r>
              <a:rPr lang="en-US" sz="2600" dirty="0">
                <a:solidFill>
                  <a:schemeClr val="tx1"/>
                </a:solidFill>
                <a:latin typeface="Century" pitchFamily="18" charset="0"/>
                <a:ea typeface="+mj-ea"/>
                <a:cs typeface="+mj-cs"/>
              </a:rPr>
              <a:t>CUTS International</a:t>
            </a:r>
            <a:br>
              <a:rPr lang="en-US" sz="2600" dirty="0">
                <a:solidFill>
                  <a:schemeClr val="tx1"/>
                </a:solidFill>
                <a:latin typeface="Century" pitchFamily="18" charset="0"/>
                <a:ea typeface="+mj-ea"/>
                <a:cs typeface="+mj-cs"/>
              </a:rPr>
            </a:br>
            <a:r>
              <a:rPr lang="en-US" sz="2600" dirty="0">
                <a:solidFill>
                  <a:schemeClr val="tx1"/>
                </a:solidFill>
                <a:latin typeface="Century" pitchFamily="18" charset="0"/>
                <a:ea typeface="+mj-ea"/>
                <a:cs typeface="+mj-cs"/>
              </a:rPr>
              <a:t>India </a:t>
            </a:r>
          </a:p>
        </p:txBody>
      </p:sp>
    </p:spTree>
    <p:extLst>
      <p:ext uri="{BB962C8B-B14F-4D97-AF65-F5344CB8AC3E}">
        <p14:creationId xmlns:p14="http://schemas.microsoft.com/office/powerpoint/2010/main" val="348019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1"/>
            <a:ext cx="7772400" cy="1066799"/>
          </a:xfrm>
        </p:spPr>
        <p:txBody>
          <a:bodyPr>
            <a:normAutofit fontScale="90000"/>
          </a:bodyPr>
          <a:lstStyle/>
          <a:p>
            <a:r>
              <a:rPr lang="en-US" sz="3600" dirty="0" smtClean="0">
                <a:latin typeface="Century" pitchFamily="18" charset="0"/>
              </a:rPr>
              <a:t>Breaking socio-historical barriers and achieving targets  </a:t>
            </a:r>
            <a:endParaRPr lang="en-US" sz="3600" dirty="0">
              <a:latin typeface="Century" pitchFamily="18" charset="0"/>
            </a:endParaRPr>
          </a:p>
        </p:txBody>
      </p:sp>
      <p:sp>
        <p:nvSpPr>
          <p:cNvPr id="3" name="Subtitle 2"/>
          <p:cNvSpPr>
            <a:spLocks noGrp="1"/>
          </p:cNvSpPr>
          <p:nvPr>
            <p:ph type="subTitle" idx="1"/>
          </p:nvPr>
        </p:nvSpPr>
        <p:spPr>
          <a:xfrm>
            <a:off x="762000" y="1295400"/>
            <a:ext cx="7772400" cy="5181600"/>
          </a:xfrm>
        </p:spPr>
        <p:txBody>
          <a:bodyPr/>
          <a:lstStyle/>
          <a:p>
            <a:r>
              <a:rPr lang="en-US" sz="2400" dirty="0" err="1" smtClean="0">
                <a:solidFill>
                  <a:schemeClr val="tx1"/>
                </a:solidFill>
                <a:latin typeface="Century" pitchFamily="18" charset="0"/>
                <a:ea typeface="+mj-ea"/>
                <a:cs typeface="+mj-cs"/>
              </a:rPr>
              <a:t>Panna</a:t>
            </a:r>
            <a:r>
              <a:rPr lang="en-US" sz="2400" dirty="0" smtClean="0">
                <a:solidFill>
                  <a:schemeClr val="tx1"/>
                </a:solidFill>
                <a:latin typeface="Century" pitchFamily="18" charset="0"/>
                <a:ea typeface="+mj-ea"/>
                <a:cs typeface="+mj-cs"/>
              </a:rPr>
              <a:t> Devi &amp; </a:t>
            </a:r>
            <a:r>
              <a:rPr lang="en-US" sz="2400" dirty="0" err="1" smtClean="0">
                <a:solidFill>
                  <a:schemeClr val="tx1"/>
                </a:solidFill>
                <a:latin typeface="Century" pitchFamily="18" charset="0"/>
                <a:ea typeface="+mj-ea"/>
                <a:cs typeface="+mj-cs"/>
              </a:rPr>
              <a:t>Rekha</a:t>
            </a:r>
            <a:r>
              <a:rPr lang="en-US" sz="2400" dirty="0" smtClean="0">
                <a:solidFill>
                  <a:schemeClr val="tx1"/>
                </a:solidFill>
                <a:latin typeface="Century" pitchFamily="18" charset="0"/>
                <a:ea typeface="+mj-ea"/>
                <a:cs typeface="+mj-cs"/>
              </a:rPr>
              <a:t> </a:t>
            </a:r>
            <a:r>
              <a:rPr lang="en-US" sz="2400" dirty="0">
                <a:solidFill>
                  <a:schemeClr val="tx1"/>
                </a:solidFill>
                <a:latin typeface="Century" pitchFamily="18" charset="0"/>
                <a:ea typeface="+mj-ea"/>
                <a:cs typeface="+mj-cs"/>
              </a:rPr>
              <a:t>Kumawat case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905000"/>
            <a:ext cx="5562600" cy="4187195"/>
          </a:xfrm>
          <a:prstGeom prst="rect">
            <a:avLst/>
          </a:prstGeom>
        </p:spPr>
      </p:pic>
    </p:spTree>
    <p:extLst>
      <p:ext uri="{BB962C8B-B14F-4D97-AF65-F5344CB8AC3E}">
        <p14:creationId xmlns:p14="http://schemas.microsoft.com/office/powerpoint/2010/main" val="235003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1001"/>
            <a:ext cx="5715000" cy="762000"/>
          </a:xfrm>
        </p:spPr>
        <p:txBody>
          <a:bodyPr>
            <a:normAutofit/>
          </a:bodyPr>
          <a:lstStyle/>
          <a:p>
            <a:r>
              <a:rPr lang="en-US" sz="3600" dirty="0" smtClean="0"/>
              <a:t>Innovative uses of RTI</a:t>
            </a:r>
            <a:endParaRPr lang="en-US" sz="3600" dirty="0"/>
          </a:p>
        </p:txBody>
      </p:sp>
      <p:sp>
        <p:nvSpPr>
          <p:cNvPr id="3" name="Subtitle 2"/>
          <p:cNvSpPr>
            <a:spLocks noGrp="1"/>
          </p:cNvSpPr>
          <p:nvPr>
            <p:ph type="subTitle" idx="1"/>
          </p:nvPr>
        </p:nvSpPr>
        <p:spPr>
          <a:xfrm>
            <a:off x="457200" y="1219200"/>
            <a:ext cx="6629400" cy="4267200"/>
          </a:xfrm>
        </p:spPr>
        <p:txBody>
          <a:bodyPr>
            <a:normAutofit fontScale="70000" lnSpcReduction="20000"/>
          </a:bodyPr>
          <a:lstStyle/>
          <a:p>
            <a:pPr marL="571500" indent="-571500" algn="l">
              <a:buFont typeface="Arial" pitchFamily="34" charset="0"/>
              <a:buChar char="•"/>
            </a:pPr>
            <a:r>
              <a:rPr lang="en-US" sz="4200" dirty="0">
                <a:solidFill>
                  <a:schemeClr val="tx1"/>
                </a:solidFill>
                <a:latin typeface="Century" pitchFamily="18" charset="0"/>
                <a:ea typeface="+mj-ea"/>
                <a:cs typeface="+mj-cs"/>
              </a:rPr>
              <a:t>To make elected representatives accountable (Attendance in committees</a:t>
            </a:r>
            <a:r>
              <a:rPr lang="en-US" sz="4200" dirty="0" smtClean="0">
                <a:solidFill>
                  <a:schemeClr val="tx1"/>
                </a:solidFill>
                <a:latin typeface="Century" pitchFamily="18" charset="0"/>
                <a:ea typeface="+mj-ea"/>
                <a:cs typeface="+mj-cs"/>
              </a:rPr>
              <a:t>/ Parliament</a:t>
            </a:r>
            <a:r>
              <a:rPr lang="en-US" sz="4200" dirty="0">
                <a:solidFill>
                  <a:schemeClr val="tx1"/>
                </a:solidFill>
                <a:latin typeface="Century" pitchFamily="18" charset="0"/>
                <a:ea typeface="+mj-ea"/>
                <a:cs typeface="+mj-cs"/>
              </a:rPr>
              <a:t>, questions asked, matters pursued) </a:t>
            </a:r>
          </a:p>
          <a:p>
            <a:pPr marL="571500" indent="-571500" algn="l">
              <a:buFont typeface="Arial" pitchFamily="34" charset="0"/>
              <a:buChar char="•"/>
            </a:pPr>
            <a:r>
              <a:rPr lang="en-US" sz="4200" dirty="0" smtClean="0">
                <a:solidFill>
                  <a:schemeClr val="tx1"/>
                </a:solidFill>
                <a:latin typeface="Century" pitchFamily="18" charset="0"/>
                <a:ea typeface="+mj-ea"/>
                <a:cs typeface="+mj-cs"/>
              </a:rPr>
              <a:t>People are filing requests at president’s office directly </a:t>
            </a:r>
            <a:endParaRPr lang="en-US" sz="4200" dirty="0">
              <a:solidFill>
                <a:schemeClr val="tx1"/>
              </a:solidFill>
              <a:latin typeface="Century" pitchFamily="18" charset="0"/>
              <a:ea typeface="+mj-ea"/>
              <a:cs typeface="+mj-cs"/>
            </a:endParaRPr>
          </a:p>
          <a:p>
            <a:pPr marL="571500" indent="-571500" algn="l">
              <a:buFont typeface="Arial" pitchFamily="34" charset="0"/>
              <a:buChar char="•"/>
            </a:pPr>
            <a:r>
              <a:rPr lang="en-US" sz="4200" dirty="0">
                <a:solidFill>
                  <a:schemeClr val="tx1"/>
                </a:solidFill>
                <a:latin typeface="Century" pitchFamily="18" charset="0"/>
                <a:ea typeface="+mj-ea"/>
                <a:cs typeface="+mj-cs"/>
              </a:rPr>
              <a:t>And how much water was drank by neighbor's </a:t>
            </a:r>
            <a:r>
              <a:rPr lang="en-US" sz="4200" dirty="0" smtClean="0">
                <a:solidFill>
                  <a:schemeClr val="tx1"/>
                </a:solidFill>
                <a:latin typeface="Century" pitchFamily="18" charset="0"/>
                <a:ea typeface="+mj-ea"/>
                <a:cs typeface="+mj-cs"/>
              </a:rPr>
              <a:t>buffalos (</a:t>
            </a:r>
            <a:r>
              <a:rPr lang="en-US" sz="4200" dirty="0" err="1">
                <a:solidFill>
                  <a:schemeClr val="tx1"/>
                </a:solidFill>
                <a:latin typeface="Century" pitchFamily="18" charset="0"/>
                <a:ea typeface="+mj-ea"/>
                <a:cs typeface="+mj-cs"/>
              </a:rPr>
              <a:t>Mangal</a:t>
            </a:r>
            <a:r>
              <a:rPr lang="en-US" sz="4200" dirty="0">
                <a:solidFill>
                  <a:schemeClr val="tx1"/>
                </a:solidFill>
                <a:latin typeface="Century" pitchFamily="18" charset="0"/>
                <a:ea typeface="+mj-ea"/>
                <a:cs typeface="+mj-cs"/>
              </a:rPr>
              <a:t> </a:t>
            </a:r>
            <a:r>
              <a:rPr lang="en-US" sz="4200" dirty="0" err="1">
                <a:solidFill>
                  <a:schemeClr val="tx1"/>
                </a:solidFill>
                <a:latin typeface="Century" pitchFamily="18" charset="0"/>
                <a:ea typeface="+mj-ea"/>
                <a:cs typeface="+mj-cs"/>
              </a:rPr>
              <a:t>Gurnani</a:t>
            </a:r>
            <a:r>
              <a:rPr lang="en-US" sz="4200" dirty="0">
                <a:solidFill>
                  <a:schemeClr val="tx1"/>
                </a:solidFill>
                <a:latin typeface="Century" pitchFamily="18" charset="0"/>
                <a:ea typeface="+mj-ea"/>
                <a:cs typeface="+mj-cs"/>
              </a:rPr>
              <a:t>)</a:t>
            </a:r>
          </a:p>
          <a:p>
            <a:pPr marL="571500" indent="-571500" algn="l">
              <a:buFont typeface="Arial" pitchFamily="34" charset="0"/>
              <a:buChar char="•"/>
            </a:pPr>
            <a:r>
              <a:rPr lang="en-US" sz="4200" dirty="0" smtClean="0">
                <a:solidFill>
                  <a:schemeClr val="tx1"/>
                </a:solidFill>
                <a:latin typeface="Century" pitchFamily="18" charset="0"/>
                <a:ea typeface="+mj-ea"/>
                <a:cs typeface="+mj-cs"/>
              </a:rPr>
              <a:t>Even </a:t>
            </a:r>
            <a:r>
              <a:rPr lang="en-US" sz="4200" dirty="0">
                <a:solidFill>
                  <a:schemeClr val="tx1"/>
                </a:solidFill>
                <a:latin typeface="Century" pitchFamily="18" charset="0"/>
                <a:ea typeface="+mj-ea"/>
                <a:cs typeface="+mj-cs"/>
              </a:rPr>
              <a:t>finding suitable </a:t>
            </a:r>
            <a:r>
              <a:rPr lang="en-US" sz="4200" dirty="0" smtClean="0">
                <a:solidFill>
                  <a:schemeClr val="tx1"/>
                </a:solidFill>
                <a:latin typeface="Century" pitchFamily="18" charset="0"/>
                <a:ea typeface="+mj-ea"/>
                <a:cs typeface="+mj-cs"/>
              </a:rPr>
              <a:t>grooms. </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5713" y="2743200"/>
            <a:ext cx="1600200" cy="2438400"/>
          </a:xfrm>
          <a:prstGeom prst="rect">
            <a:avLst/>
          </a:prstGeom>
        </p:spPr>
      </p:pic>
    </p:spTree>
    <p:extLst>
      <p:ext uri="{BB962C8B-B14F-4D97-AF65-F5344CB8AC3E}">
        <p14:creationId xmlns:p14="http://schemas.microsoft.com/office/powerpoint/2010/main" val="142366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1001"/>
            <a:ext cx="5715000" cy="762000"/>
          </a:xfrm>
        </p:spPr>
        <p:txBody>
          <a:bodyPr>
            <a:normAutofit/>
          </a:bodyPr>
          <a:lstStyle/>
          <a:p>
            <a:r>
              <a:rPr lang="en-US" sz="3600" dirty="0" smtClean="0"/>
              <a:t>Lessons Learnt at CUTS</a:t>
            </a:r>
            <a:endParaRPr lang="en-US" sz="3600" dirty="0"/>
          </a:p>
        </p:txBody>
      </p:sp>
      <p:sp>
        <p:nvSpPr>
          <p:cNvPr id="3" name="Subtitle 2"/>
          <p:cNvSpPr>
            <a:spLocks noGrp="1"/>
          </p:cNvSpPr>
          <p:nvPr>
            <p:ph type="subTitle" idx="1"/>
          </p:nvPr>
        </p:nvSpPr>
        <p:spPr>
          <a:xfrm>
            <a:off x="457200" y="1219200"/>
            <a:ext cx="8153400" cy="4267200"/>
          </a:xfrm>
        </p:spPr>
        <p:txBody>
          <a:bodyPr>
            <a:normAutofit/>
          </a:bodyPr>
          <a:lstStyle/>
          <a:p>
            <a:pPr marL="571500" indent="-571500" algn="l">
              <a:buFont typeface="Arial" pitchFamily="34" charset="0"/>
              <a:buChar char="•"/>
            </a:pPr>
            <a:r>
              <a:rPr lang="en-US" sz="2400" dirty="0" smtClean="0">
                <a:solidFill>
                  <a:schemeClr val="tx1"/>
                </a:solidFill>
                <a:latin typeface="Century" pitchFamily="18" charset="0"/>
                <a:ea typeface="+mj-ea"/>
                <a:cs typeface="+mj-cs"/>
              </a:rPr>
              <a:t>Strategy of using the RTI </a:t>
            </a:r>
            <a:r>
              <a:rPr lang="en-US" sz="2400" dirty="0">
                <a:solidFill>
                  <a:schemeClr val="tx1"/>
                </a:solidFill>
                <a:latin typeface="Century" pitchFamily="18" charset="0"/>
                <a:ea typeface="+mj-ea"/>
                <a:cs typeface="+mj-cs"/>
              </a:rPr>
              <a:t>in selected schemes is more result oriented (MGNREGS, IAY, SGSY)  </a:t>
            </a:r>
          </a:p>
          <a:p>
            <a:pPr marL="571500" indent="-571500" algn="l">
              <a:buFont typeface="Arial" pitchFamily="34" charset="0"/>
              <a:buChar char="•"/>
            </a:pPr>
            <a:r>
              <a:rPr lang="en-US" sz="2400" dirty="0" smtClean="0">
                <a:solidFill>
                  <a:schemeClr val="tx1"/>
                </a:solidFill>
                <a:latin typeface="Century" pitchFamily="18" charset="0"/>
                <a:ea typeface="+mj-ea"/>
                <a:cs typeface="+mj-cs"/>
              </a:rPr>
              <a:t>Having a network of local proactive users at local level which work effectively (CUTS CGCCs model)</a:t>
            </a:r>
          </a:p>
          <a:p>
            <a:pPr marL="571500" indent="-571500" algn="l">
              <a:buFont typeface="Arial" pitchFamily="34" charset="0"/>
              <a:buChar char="•"/>
            </a:pPr>
            <a:r>
              <a:rPr lang="en-US" sz="2400" dirty="0" smtClean="0">
                <a:solidFill>
                  <a:schemeClr val="tx1"/>
                </a:solidFill>
                <a:latin typeface="Century" pitchFamily="18" charset="0"/>
                <a:ea typeface="+mj-ea"/>
                <a:cs typeface="+mj-cs"/>
              </a:rPr>
              <a:t>Media is a critical ally in the process</a:t>
            </a:r>
          </a:p>
          <a:p>
            <a:pPr marL="571500" indent="-571500" algn="l">
              <a:buFont typeface="Arial" pitchFamily="34" charset="0"/>
              <a:buChar char="•"/>
            </a:pPr>
            <a:r>
              <a:rPr lang="en-US" sz="2400" dirty="0" smtClean="0">
                <a:solidFill>
                  <a:schemeClr val="tx1"/>
                </a:solidFill>
                <a:latin typeface="Century" pitchFamily="18" charset="0"/>
                <a:ea typeface="+mj-ea"/>
                <a:cs typeface="+mj-cs"/>
              </a:rPr>
              <a:t>Preventive approach rather than post mortem approach is more rewarding</a:t>
            </a:r>
          </a:p>
          <a:p>
            <a:pPr marL="571500" indent="-571500" algn="l">
              <a:buFont typeface="Arial" pitchFamily="34" charset="0"/>
              <a:buChar char="•"/>
            </a:pPr>
            <a:r>
              <a:rPr lang="en-US" sz="2400" dirty="0" smtClean="0">
                <a:solidFill>
                  <a:schemeClr val="tx1"/>
                </a:solidFill>
                <a:latin typeface="Century" pitchFamily="18" charset="0"/>
                <a:ea typeface="+mj-ea"/>
                <a:cs typeface="+mj-cs"/>
              </a:rPr>
              <a:t>Creating a critical mass people related to RTI at multiples levels (Community to Government)   </a:t>
            </a:r>
          </a:p>
          <a:p>
            <a:endParaRPr lang="en-US" dirty="0"/>
          </a:p>
        </p:txBody>
      </p:sp>
    </p:spTree>
    <p:extLst>
      <p:ext uri="{BB962C8B-B14F-4D97-AF65-F5344CB8AC3E}">
        <p14:creationId xmlns:p14="http://schemas.microsoft.com/office/powerpoint/2010/main" val="353711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1"/>
            <a:ext cx="6096000" cy="685799"/>
          </a:xfrm>
        </p:spPr>
        <p:txBody>
          <a:bodyPr>
            <a:normAutofit/>
          </a:bodyPr>
          <a:lstStyle/>
          <a:p>
            <a:r>
              <a:rPr lang="en-US" sz="3600" dirty="0" smtClean="0">
                <a:latin typeface="Century" pitchFamily="18" charset="0"/>
              </a:rPr>
              <a:t>Way of functioning</a:t>
            </a:r>
            <a:endParaRPr lang="en-US" sz="3600" dirty="0">
              <a:latin typeface="Century"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143000"/>
            <a:ext cx="7086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08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1"/>
            <a:ext cx="7391400" cy="609599"/>
          </a:xfrm>
        </p:spPr>
        <p:txBody>
          <a:bodyPr>
            <a:normAutofit fontScale="90000"/>
          </a:bodyPr>
          <a:lstStyle/>
          <a:p>
            <a:r>
              <a:rPr lang="en-US" sz="3600" dirty="0" smtClean="0">
                <a:latin typeface="Century" pitchFamily="18" charset="0"/>
              </a:rPr>
              <a:t>A time tested CUTS-CGCCs model</a:t>
            </a:r>
            <a:endParaRPr lang="en-US" sz="3600" dirty="0">
              <a:latin typeface="Century"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376" y="914400"/>
            <a:ext cx="7620000" cy="5638800"/>
          </a:xfrm>
          <a:prstGeom prst="rect">
            <a:avLst/>
          </a:prstGeom>
        </p:spPr>
      </p:pic>
    </p:spTree>
    <p:extLst>
      <p:ext uri="{BB962C8B-B14F-4D97-AF65-F5344CB8AC3E}">
        <p14:creationId xmlns:p14="http://schemas.microsoft.com/office/powerpoint/2010/main" val="825680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951" name="Group 135"/>
          <p:cNvGrpSpPr>
            <a:grpSpLocks/>
          </p:cNvGrpSpPr>
          <p:nvPr/>
        </p:nvGrpSpPr>
        <p:grpSpPr bwMode="auto">
          <a:xfrm>
            <a:off x="-174171" y="-14514"/>
            <a:ext cx="9470571" cy="6872514"/>
            <a:chOff x="-3" y="-3"/>
            <a:chExt cx="4064" cy="5431"/>
          </a:xfrm>
        </p:grpSpPr>
        <p:grpSp>
          <p:nvGrpSpPr>
            <p:cNvPr id="34949" name="Group 133"/>
            <p:cNvGrpSpPr>
              <a:grpSpLocks/>
            </p:cNvGrpSpPr>
            <p:nvPr/>
          </p:nvGrpSpPr>
          <p:grpSpPr bwMode="auto">
            <a:xfrm>
              <a:off x="0" y="0"/>
              <a:ext cx="4058" cy="5425"/>
              <a:chOff x="0" y="0"/>
              <a:chExt cx="4058" cy="5425"/>
            </a:xfrm>
          </p:grpSpPr>
          <p:grpSp>
            <p:nvGrpSpPr>
              <p:cNvPr id="34864" name="Group 48"/>
              <p:cNvGrpSpPr>
                <a:grpSpLocks/>
              </p:cNvGrpSpPr>
              <p:nvPr/>
            </p:nvGrpSpPr>
            <p:grpSpPr bwMode="auto">
              <a:xfrm>
                <a:off x="0" y="0"/>
                <a:ext cx="4058" cy="403"/>
                <a:chOff x="0" y="0"/>
                <a:chExt cx="4058" cy="403"/>
              </a:xfrm>
            </p:grpSpPr>
            <p:sp>
              <p:nvSpPr>
                <p:cNvPr id="34820" name="Rectangle 4"/>
                <p:cNvSpPr>
                  <a:spLocks noChangeArrowheads="1"/>
                </p:cNvSpPr>
                <p:nvPr/>
              </p:nvSpPr>
              <p:spPr bwMode="auto">
                <a:xfrm>
                  <a:off x="43" y="0"/>
                  <a:ext cx="397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2000" b="1" dirty="0"/>
                    <a:t>RGR &amp; CVA Survey Findings</a:t>
                  </a:r>
                  <a:r>
                    <a:rPr lang="en-US" sz="2000" b="1" dirty="0" smtClean="0"/>
                    <a:t>: by CUTS in 2010</a:t>
                  </a:r>
                  <a:endParaRPr lang="en-US" sz="2400" dirty="0"/>
                </a:p>
              </p:txBody>
            </p:sp>
            <p:sp>
              <p:nvSpPr>
                <p:cNvPr id="34863" name="Rectangle 47"/>
                <p:cNvSpPr>
                  <a:spLocks noChangeArrowheads="1"/>
                </p:cNvSpPr>
                <p:nvPr/>
              </p:nvSpPr>
              <p:spPr bwMode="auto">
                <a:xfrm>
                  <a:off x="0" y="0"/>
                  <a:ext cx="405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66" name="Group 50"/>
              <p:cNvGrpSpPr>
                <a:grpSpLocks/>
              </p:cNvGrpSpPr>
              <p:nvPr/>
            </p:nvGrpSpPr>
            <p:grpSpPr bwMode="auto">
              <a:xfrm>
                <a:off x="0" y="403"/>
                <a:ext cx="633" cy="690"/>
                <a:chOff x="0" y="403"/>
                <a:chExt cx="633" cy="690"/>
              </a:xfrm>
            </p:grpSpPr>
            <p:sp>
              <p:nvSpPr>
                <p:cNvPr id="34821" name="Rectangle 5"/>
                <p:cNvSpPr>
                  <a:spLocks noChangeArrowheads="1"/>
                </p:cNvSpPr>
                <p:nvPr/>
              </p:nvSpPr>
              <p:spPr bwMode="auto">
                <a:xfrm>
                  <a:off x="43" y="403"/>
                  <a:ext cx="547"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RTI</a:t>
                  </a:r>
                  <a:r>
                    <a:rPr lang="en-US" sz="2000" b="1" dirty="0"/>
                    <a:t> Act Provision</a:t>
                  </a:r>
                  <a:r>
                    <a:rPr lang="en-US" sz="1600" b="1" dirty="0"/>
                    <a:t>s</a:t>
                  </a:r>
                  <a:endParaRPr lang="en-US" sz="1600" dirty="0"/>
                </a:p>
                <a:p>
                  <a:pPr algn="l"/>
                  <a:endParaRPr lang="en-US" sz="2000" dirty="0"/>
                </a:p>
              </p:txBody>
            </p:sp>
            <p:sp>
              <p:nvSpPr>
                <p:cNvPr id="34865" name="Rectangle 49"/>
                <p:cNvSpPr>
                  <a:spLocks noChangeArrowheads="1"/>
                </p:cNvSpPr>
                <p:nvPr/>
              </p:nvSpPr>
              <p:spPr bwMode="auto">
                <a:xfrm>
                  <a:off x="0" y="403"/>
                  <a:ext cx="633"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68" name="Group 52"/>
              <p:cNvGrpSpPr>
                <a:grpSpLocks/>
              </p:cNvGrpSpPr>
              <p:nvPr/>
            </p:nvGrpSpPr>
            <p:grpSpPr bwMode="auto">
              <a:xfrm>
                <a:off x="633" y="403"/>
                <a:ext cx="806" cy="690"/>
                <a:chOff x="633" y="403"/>
                <a:chExt cx="806" cy="690"/>
              </a:xfrm>
            </p:grpSpPr>
            <p:sp>
              <p:nvSpPr>
                <p:cNvPr id="34822" name="Rectangle 6"/>
                <p:cNvSpPr>
                  <a:spLocks noChangeArrowheads="1"/>
                </p:cNvSpPr>
                <p:nvPr/>
              </p:nvSpPr>
              <p:spPr bwMode="auto">
                <a:xfrm>
                  <a:off x="676" y="403"/>
                  <a:ext cx="720"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Application format</a:t>
                  </a:r>
                  <a:endParaRPr lang="en-US"/>
                </a:p>
                <a:p>
                  <a:pPr algn="l"/>
                  <a:endParaRPr lang="en-US"/>
                </a:p>
              </p:txBody>
            </p:sp>
            <p:sp>
              <p:nvSpPr>
                <p:cNvPr id="34867" name="Rectangle 51"/>
                <p:cNvSpPr>
                  <a:spLocks noChangeArrowheads="1"/>
                </p:cNvSpPr>
                <p:nvPr/>
              </p:nvSpPr>
              <p:spPr bwMode="auto">
                <a:xfrm>
                  <a:off x="633" y="403"/>
                  <a:ext cx="806"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70" name="Group 54"/>
              <p:cNvGrpSpPr>
                <a:grpSpLocks/>
              </p:cNvGrpSpPr>
              <p:nvPr/>
            </p:nvGrpSpPr>
            <p:grpSpPr bwMode="auto">
              <a:xfrm>
                <a:off x="1439" y="403"/>
                <a:ext cx="734" cy="690"/>
                <a:chOff x="1439" y="403"/>
                <a:chExt cx="734" cy="690"/>
              </a:xfrm>
            </p:grpSpPr>
            <p:sp>
              <p:nvSpPr>
                <p:cNvPr id="34823" name="Rectangle 7"/>
                <p:cNvSpPr>
                  <a:spLocks noChangeArrowheads="1"/>
                </p:cNvSpPr>
                <p:nvPr/>
              </p:nvSpPr>
              <p:spPr bwMode="auto">
                <a:xfrm>
                  <a:off x="1482" y="403"/>
                  <a:ext cx="648"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600" b="1"/>
                    <a:t>Public Info. Officer</a:t>
                  </a:r>
                  <a:endParaRPr lang="en-US" sz="1600"/>
                </a:p>
                <a:p>
                  <a:pPr algn="l"/>
                  <a:endParaRPr lang="en-US" sz="1600"/>
                </a:p>
              </p:txBody>
            </p:sp>
            <p:sp>
              <p:nvSpPr>
                <p:cNvPr id="34869" name="Rectangle 53"/>
                <p:cNvSpPr>
                  <a:spLocks noChangeArrowheads="1"/>
                </p:cNvSpPr>
                <p:nvPr/>
              </p:nvSpPr>
              <p:spPr bwMode="auto">
                <a:xfrm>
                  <a:off x="1439" y="403"/>
                  <a:ext cx="734"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72" name="Group 56"/>
              <p:cNvGrpSpPr>
                <a:grpSpLocks/>
              </p:cNvGrpSpPr>
              <p:nvPr/>
            </p:nvGrpSpPr>
            <p:grpSpPr bwMode="auto">
              <a:xfrm>
                <a:off x="2173" y="403"/>
                <a:ext cx="662" cy="690"/>
                <a:chOff x="2173" y="403"/>
                <a:chExt cx="662" cy="690"/>
              </a:xfrm>
            </p:grpSpPr>
            <p:sp>
              <p:nvSpPr>
                <p:cNvPr id="34824" name="Rectangle 8"/>
                <p:cNvSpPr>
                  <a:spLocks noChangeArrowheads="1"/>
                </p:cNvSpPr>
                <p:nvPr/>
              </p:nvSpPr>
              <p:spPr bwMode="auto">
                <a:xfrm>
                  <a:off x="2216" y="403"/>
                  <a:ext cx="576"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Fee rules APL/BPL</a:t>
                  </a:r>
                  <a:endParaRPr lang="en-US"/>
                </a:p>
                <a:p>
                  <a:pPr algn="l"/>
                  <a:endParaRPr lang="en-US"/>
                </a:p>
              </p:txBody>
            </p:sp>
            <p:sp>
              <p:nvSpPr>
                <p:cNvPr id="34871" name="Rectangle 55"/>
                <p:cNvSpPr>
                  <a:spLocks noChangeArrowheads="1"/>
                </p:cNvSpPr>
                <p:nvPr/>
              </p:nvSpPr>
              <p:spPr bwMode="auto">
                <a:xfrm>
                  <a:off x="2173" y="403"/>
                  <a:ext cx="662"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74" name="Group 58"/>
              <p:cNvGrpSpPr>
                <a:grpSpLocks/>
              </p:cNvGrpSpPr>
              <p:nvPr/>
            </p:nvGrpSpPr>
            <p:grpSpPr bwMode="auto">
              <a:xfrm>
                <a:off x="2835" y="403"/>
                <a:ext cx="597" cy="690"/>
                <a:chOff x="2835" y="403"/>
                <a:chExt cx="597" cy="690"/>
              </a:xfrm>
            </p:grpSpPr>
            <p:sp>
              <p:nvSpPr>
                <p:cNvPr id="34825" name="Rectangle 9"/>
                <p:cNvSpPr>
                  <a:spLocks noChangeArrowheads="1"/>
                </p:cNvSpPr>
                <p:nvPr/>
              </p:nvSpPr>
              <p:spPr bwMode="auto">
                <a:xfrm>
                  <a:off x="2878" y="403"/>
                  <a:ext cx="511"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Time: 30 days’ </a:t>
                  </a:r>
                  <a:endParaRPr lang="en-US"/>
                </a:p>
                <a:p>
                  <a:pPr algn="l"/>
                  <a:endParaRPr lang="en-US"/>
                </a:p>
              </p:txBody>
            </p:sp>
            <p:sp>
              <p:nvSpPr>
                <p:cNvPr id="34873" name="Rectangle 57"/>
                <p:cNvSpPr>
                  <a:spLocks noChangeArrowheads="1"/>
                </p:cNvSpPr>
                <p:nvPr/>
              </p:nvSpPr>
              <p:spPr bwMode="auto">
                <a:xfrm>
                  <a:off x="2835" y="403"/>
                  <a:ext cx="597"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76" name="Group 60"/>
              <p:cNvGrpSpPr>
                <a:grpSpLocks/>
              </p:cNvGrpSpPr>
              <p:nvPr/>
            </p:nvGrpSpPr>
            <p:grpSpPr bwMode="auto">
              <a:xfrm>
                <a:off x="3432" y="403"/>
                <a:ext cx="626" cy="690"/>
                <a:chOff x="3432" y="403"/>
                <a:chExt cx="626" cy="690"/>
              </a:xfrm>
            </p:grpSpPr>
            <p:sp>
              <p:nvSpPr>
                <p:cNvPr id="34826" name="Rectangle 10"/>
                <p:cNvSpPr>
                  <a:spLocks noChangeArrowheads="1"/>
                </p:cNvSpPr>
                <p:nvPr/>
              </p:nvSpPr>
              <p:spPr bwMode="auto">
                <a:xfrm>
                  <a:off x="3475" y="403"/>
                  <a:ext cx="540" cy="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FAAs</a:t>
                  </a:r>
                  <a:endParaRPr lang="en-US"/>
                </a:p>
                <a:p>
                  <a:pPr algn="l"/>
                  <a:r>
                    <a:rPr lang="en-US" b="1"/>
                    <a:t>/SAAs</a:t>
                  </a:r>
                  <a:endParaRPr lang="en-US"/>
                </a:p>
                <a:p>
                  <a:pPr algn="l"/>
                  <a:endParaRPr lang="en-US"/>
                </a:p>
              </p:txBody>
            </p:sp>
            <p:sp>
              <p:nvSpPr>
                <p:cNvPr id="34875" name="Rectangle 59"/>
                <p:cNvSpPr>
                  <a:spLocks noChangeArrowheads="1"/>
                </p:cNvSpPr>
                <p:nvPr/>
              </p:nvSpPr>
              <p:spPr bwMode="auto">
                <a:xfrm>
                  <a:off x="3432" y="403"/>
                  <a:ext cx="626" cy="69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78" name="Group 62"/>
              <p:cNvGrpSpPr>
                <a:grpSpLocks/>
              </p:cNvGrpSpPr>
              <p:nvPr/>
            </p:nvGrpSpPr>
            <p:grpSpPr bwMode="auto">
              <a:xfrm>
                <a:off x="0" y="1093"/>
                <a:ext cx="633" cy="518"/>
                <a:chOff x="0" y="1093"/>
                <a:chExt cx="633" cy="518"/>
              </a:xfrm>
            </p:grpSpPr>
            <p:sp>
              <p:nvSpPr>
                <p:cNvPr id="34827" name="Rectangle 11"/>
                <p:cNvSpPr>
                  <a:spLocks noChangeArrowheads="1"/>
                </p:cNvSpPr>
                <p:nvPr/>
              </p:nvSpPr>
              <p:spPr bwMode="auto">
                <a:xfrm>
                  <a:off x="43" y="1093"/>
                  <a:ext cx="54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Common Man</a:t>
                  </a:r>
                  <a:endParaRPr lang="en-US"/>
                </a:p>
                <a:p>
                  <a:pPr algn="l"/>
                  <a:endParaRPr lang="en-US"/>
                </a:p>
              </p:txBody>
            </p:sp>
            <p:sp>
              <p:nvSpPr>
                <p:cNvPr id="34877" name="Rectangle 61"/>
                <p:cNvSpPr>
                  <a:spLocks noChangeArrowheads="1"/>
                </p:cNvSpPr>
                <p:nvPr/>
              </p:nvSpPr>
              <p:spPr bwMode="auto">
                <a:xfrm>
                  <a:off x="0" y="1093"/>
                  <a:ext cx="63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80" name="Group 64"/>
              <p:cNvGrpSpPr>
                <a:grpSpLocks/>
              </p:cNvGrpSpPr>
              <p:nvPr/>
            </p:nvGrpSpPr>
            <p:grpSpPr bwMode="auto">
              <a:xfrm>
                <a:off x="633" y="1093"/>
                <a:ext cx="806" cy="518"/>
                <a:chOff x="633" y="1093"/>
                <a:chExt cx="806" cy="518"/>
              </a:xfrm>
            </p:grpSpPr>
            <p:sp>
              <p:nvSpPr>
                <p:cNvPr id="34828" name="Rectangle 12"/>
                <p:cNvSpPr>
                  <a:spLocks noChangeArrowheads="1"/>
                </p:cNvSpPr>
                <p:nvPr/>
              </p:nvSpPr>
              <p:spPr bwMode="auto">
                <a:xfrm>
                  <a:off x="676" y="1093"/>
                  <a:ext cx="7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26%</a:t>
                  </a:r>
                  <a:endParaRPr lang="en-US"/>
                </a:p>
                <a:p>
                  <a:pPr algn="l"/>
                  <a:endParaRPr lang="en-US"/>
                </a:p>
              </p:txBody>
            </p:sp>
            <p:sp>
              <p:nvSpPr>
                <p:cNvPr id="34879" name="Rectangle 63"/>
                <p:cNvSpPr>
                  <a:spLocks noChangeArrowheads="1"/>
                </p:cNvSpPr>
                <p:nvPr/>
              </p:nvSpPr>
              <p:spPr bwMode="auto">
                <a:xfrm>
                  <a:off x="633" y="1093"/>
                  <a:ext cx="80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82" name="Group 66"/>
              <p:cNvGrpSpPr>
                <a:grpSpLocks/>
              </p:cNvGrpSpPr>
              <p:nvPr/>
            </p:nvGrpSpPr>
            <p:grpSpPr bwMode="auto">
              <a:xfrm>
                <a:off x="1439" y="1093"/>
                <a:ext cx="734" cy="518"/>
                <a:chOff x="1439" y="1093"/>
                <a:chExt cx="734" cy="518"/>
              </a:xfrm>
            </p:grpSpPr>
            <p:sp>
              <p:nvSpPr>
                <p:cNvPr id="34829" name="Rectangle 13"/>
                <p:cNvSpPr>
                  <a:spLocks noChangeArrowheads="1"/>
                </p:cNvSpPr>
                <p:nvPr/>
              </p:nvSpPr>
              <p:spPr bwMode="auto">
                <a:xfrm>
                  <a:off x="1482" y="1093"/>
                  <a:ext cx="6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19%</a:t>
                  </a:r>
                  <a:endParaRPr lang="en-US"/>
                </a:p>
                <a:p>
                  <a:pPr algn="l"/>
                  <a:endParaRPr lang="en-US"/>
                </a:p>
              </p:txBody>
            </p:sp>
            <p:sp>
              <p:nvSpPr>
                <p:cNvPr id="34881" name="Rectangle 65"/>
                <p:cNvSpPr>
                  <a:spLocks noChangeArrowheads="1"/>
                </p:cNvSpPr>
                <p:nvPr/>
              </p:nvSpPr>
              <p:spPr bwMode="auto">
                <a:xfrm>
                  <a:off x="1439" y="1093"/>
                  <a:ext cx="7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84" name="Group 68"/>
              <p:cNvGrpSpPr>
                <a:grpSpLocks/>
              </p:cNvGrpSpPr>
              <p:nvPr/>
            </p:nvGrpSpPr>
            <p:grpSpPr bwMode="auto">
              <a:xfrm>
                <a:off x="2173" y="1093"/>
                <a:ext cx="662" cy="518"/>
                <a:chOff x="2173" y="1093"/>
                <a:chExt cx="662" cy="518"/>
              </a:xfrm>
            </p:grpSpPr>
            <p:sp>
              <p:nvSpPr>
                <p:cNvPr id="34830" name="Rectangle 14"/>
                <p:cNvSpPr>
                  <a:spLocks noChangeArrowheads="1"/>
                </p:cNvSpPr>
                <p:nvPr/>
              </p:nvSpPr>
              <p:spPr bwMode="auto">
                <a:xfrm>
                  <a:off x="2216" y="1093"/>
                  <a:ext cx="57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21%</a:t>
                  </a:r>
                  <a:endParaRPr lang="en-US"/>
                </a:p>
                <a:p>
                  <a:pPr algn="l"/>
                  <a:endParaRPr lang="en-US"/>
                </a:p>
              </p:txBody>
            </p:sp>
            <p:sp>
              <p:nvSpPr>
                <p:cNvPr id="34883" name="Rectangle 67"/>
                <p:cNvSpPr>
                  <a:spLocks noChangeArrowheads="1"/>
                </p:cNvSpPr>
                <p:nvPr/>
              </p:nvSpPr>
              <p:spPr bwMode="auto">
                <a:xfrm>
                  <a:off x="2173" y="1093"/>
                  <a:ext cx="662"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86" name="Group 70"/>
              <p:cNvGrpSpPr>
                <a:grpSpLocks/>
              </p:cNvGrpSpPr>
              <p:nvPr/>
            </p:nvGrpSpPr>
            <p:grpSpPr bwMode="auto">
              <a:xfrm>
                <a:off x="2835" y="1093"/>
                <a:ext cx="597" cy="518"/>
                <a:chOff x="2835" y="1093"/>
                <a:chExt cx="597" cy="518"/>
              </a:xfrm>
            </p:grpSpPr>
            <p:sp>
              <p:nvSpPr>
                <p:cNvPr id="34831" name="Rectangle 15"/>
                <p:cNvSpPr>
                  <a:spLocks noChangeArrowheads="1"/>
                </p:cNvSpPr>
                <p:nvPr/>
              </p:nvSpPr>
              <p:spPr bwMode="auto">
                <a:xfrm>
                  <a:off x="2878" y="1093"/>
                  <a:ext cx="51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08%</a:t>
                  </a:r>
                  <a:endParaRPr lang="en-US"/>
                </a:p>
                <a:p>
                  <a:pPr algn="l"/>
                  <a:endParaRPr lang="en-US"/>
                </a:p>
              </p:txBody>
            </p:sp>
            <p:sp>
              <p:nvSpPr>
                <p:cNvPr id="34885" name="Rectangle 69"/>
                <p:cNvSpPr>
                  <a:spLocks noChangeArrowheads="1"/>
                </p:cNvSpPr>
                <p:nvPr/>
              </p:nvSpPr>
              <p:spPr bwMode="auto">
                <a:xfrm>
                  <a:off x="2835" y="1093"/>
                  <a:ext cx="597"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88" name="Group 72"/>
              <p:cNvGrpSpPr>
                <a:grpSpLocks/>
              </p:cNvGrpSpPr>
              <p:nvPr/>
            </p:nvGrpSpPr>
            <p:grpSpPr bwMode="auto">
              <a:xfrm>
                <a:off x="3432" y="1093"/>
                <a:ext cx="626" cy="518"/>
                <a:chOff x="3432" y="1093"/>
                <a:chExt cx="626" cy="518"/>
              </a:xfrm>
            </p:grpSpPr>
            <p:sp>
              <p:nvSpPr>
                <p:cNvPr id="34832" name="Rectangle 16"/>
                <p:cNvSpPr>
                  <a:spLocks noChangeArrowheads="1"/>
                </p:cNvSpPr>
                <p:nvPr/>
              </p:nvSpPr>
              <p:spPr bwMode="auto">
                <a:xfrm>
                  <a:off x="3475" y="1093"/>
                  <a:ext cx="54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7%</a:t>
                  </a:r>
                  <a:endParaRPr lang="en-US"/>
                </a:p>
                <a:p>
                  <a:pPr algn="l"/>
                  <a:endParaRPr lang="en-US"/>
                </a:p>
              </p:txBody>
            </p:sp>
            <p:sp>
              <p:nvSpPr>
                <p:cNvPr id="34887" name="Rectangle 71"/>
                <p:cNvSpPr>
                  <a:spLocks noChangeArrowheads="1"/>
                </p:cNvSpPr>
                <p:nvPr/>
              </p:nvSpPr>
              <p:spPr bwMode="auto">
                <a:xfrm>
                  <a:off x="3432" y="1093"/>
                  <a:ext cx="62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90" name="Group 74"/>
              <p:cNvGrpSpPr>
                <a:grpSpLocks/>
              </p:cNvGrpSpPr>
              <p:nvPr/>
            </p:nvGrpSpPr>
            <p:grpSpPr bwMode="auto">
              <a:xfrm>
                <a:off x="0" y="1611"/>
                <a:ext cx="633" cy="556"/>
                <a:chOff x="0" y="1611"/>
                <a:chExt cx="633" cy="556"/>
              </a:xfrm>
            </p:grpSpPr>
            <p:sp>
              <p:nvSpPr>
                <p:cNvPr id="34833" name="Rectangle 17"/>
                <p:cNvSpPr>
                  <a:spLocks noChangeArrowheads="1"/>
                </p:cNvSpPr>
                <p:nvPr/>
              </p:nvSpPr>
              <p:spPr bwMode="auto">
                <a:xfrm>
                  <a:off x="43" y="1611"/>
                  <a:ext cx="547"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PIOs/FAAs</a:t>
                  </a:r>
                  <a:endParaRPr lang="en-US"/>
                </a:p>
                <a:p>
                  <a:pPr algn="l"/>
                  <a:endParaRPr lang="en-US"/>
                </a:p>
              </p:txBody>
            </p:sp>
            <p:sp>
              <p:nvSpPr>
                <p:cNvPr id="34889" name="Rectangle 73"/>
                <p:cNvSpPr>
                  <a:spLocks noChangeArrowheads="1"/>
                </p:cNvSpPr>
                <p:nvPr/>
              </p:nvSpPr>
              <p:spPr bwMode="auto">
                <a:xfrm>
                  <a:off x="0" y="1611"/>
                  <a:ext cx="63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92" name="Group 76"/>
              <p:cNvGrpSpPr>
                <a:grpSpLocks/>
              </p:cNvGrpSpPr>
              <p:nvPr/>
            </p:nvGrpSpPr>
            <p:grpSpPr bwMode="auto">
              <a:xfrm>
                <a:off x="633" y="1611"/>
                <a:ext cx="806" cy="556"/>
                <a:chOff x="633" y="1611"/>
                <a:chExt cx="806" cy="556"/>
              </a:xfrm>
            </p:grpSpPr>
            <p:sp>
              <p:nvSpPr>
                <p:cNvPr id="34834" name="Rectangle 18"/>
                <p:cNvSpPr>
                  <a:spLocks noChangeArrowheads="1"/>
                </p:cNvSpPr>
                <p:nvPr/>
              </p:nvSpPr>
              <p:spPr bwMode="auto">
                <a:xfrm>
                  <a:off x="676" y="1611"/>
                  <a:ext cx="72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smtClean="0"/>
                    <a:t>82%</a:t>
                  </a:r>
                  <a:endParaRPr lang="en-US" dirty="0"/>
                </a:p>
                <a:p>
                  <a:pPr algn="l"/>
                  <a:endParaRPr lang="en-US" dirty="0"/>
                </a:p>
              </p:txBody>
            </p:sp>
            <p:sp>
              <p:nvSpPr>
                <p:cNvPr id="34891" name="Rectangle 75"/>
                <p:cNvSpPr>
                  <a:spLocks noChangeArrowheads="1"/>
                </p:cNvSpPr>
                <p:nvPr/>
              </p:nvSpPr>
              <p:spPr bwMode="auto">
                <a:xfrm>
                  <a:off x="633" y="1611"/>
                  <a:ext cx="806"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94" name="Group 78"/>
              <p:cNvGrpSpPr>
                <a:grpSpLocks/>
              </p:cNvGrpSpPr>
              <p:nvPr/>
            </p:nvGrpSpPr>
            <p:grpSpPr bwMode="auto">
              <a:xfrm>
                <a:off x="1439" y="1611"/>
                <a:ext cx="734" cy="556"/>
                <a:chOff x="1439" y="1611"/>
                <a:chExt cx="734" cy="556"/>
              </a:xfrm>
            </p:grpSpPr>
            <p:sp>
              <p:nvSpPr>
                <p:cNvPr id="34835" name="Rectangle 19"/>
                <p:cNvSpPr>
                  <a:spLocks noChangeArrowheads="1"/>
                </p:cNvSpPr>
                <p:nvPr/>
              </p:nvSpPr>
              <p:spPr bwMode="auto">
                <a:xfrm>
                  <a:off x="1482" y="1611"/>
                  <a:ext cx="648"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smtClean="0"/>
                    <a:t>80%</a:t>
                  </a:r>
                  <a:endParaRPr lang="en-US" dirty="0"/>
                </a:p>
                <a:p>
                  <a:pPr algn="l"/>
                  <a:endParaRPr lang="en-US" dirty="0"/>
                </a:p>
              </p:txBody>
            </p:sp>
            <p:sp>
              <p:nvSpPr>
                <p:cNvPr id="34893" name="Rectangle 77"/>
                <p:cNvSpPr>
                  <a:spLocks noChangeArrowheads="1"/>
                </p:cNvSpPr>
                <p:nvPr/>
              </p:nvSpPr>
              <p:spPr bwMode="auto">
                <a:xfrm>
                  <a:off x="1439" y="1611"/>
                  <a:ext cx="734"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96" name="Group 80"/>
              <p:cNvGrpSpPr>
                <a:grpSpLocks/>
              </p:cNvGrpSpPr>
              <p:nvPr/>
            </p:nvGrpSpPr>
            <p:grpSpPr bwMode="auto">
              <a:xfrm>
                <a:off x="2173" y="1611"/>
                <a:ext cx="662" cy="556"/>
                <a:chOff x="2173" y="1611"/>
                <a:chExt cx="662" cy="556"/>
              </a:xfrm>
            </p:grpSpPr>
            <p:sp>
              <p:nvSpPr>
                <p:cNvPr id="34836" name="Rectangle 20"/>
                <p:cNvSpPr>
                  <a:spLocks noChangeArrowheads="1"/>
                </p:cNvSpPr>
                <p:nvPr/>
              </p:nvSpPr>
              <p:spPr bwMode="auto">
                <a:xfrm>
                  <a:off x="2216" y="1611"/>
                  <a:ext cx="57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smtClean="0"/>
                    <a:t>54%</a:t>
                  </a:r>
                  <a:endParaRPr lang="en-US" dirty="0"/>
                </a:p>
                <a:p>
                  <a:pPr algn="l"/>
                  <a:endParaRPr lang="en-US" dirty="0"/>
                </a:p>
              </p:txBody>
            </p:sp>
            <p:sp>
              <p:nvSpPr>
                <p:cNvPr id="34895" name="Rectangle 79"/>
                <p:cNvSpPr>
                  <a:spLocks noChangeArrowheads="1"/>
                </p:cNvSpPr>
                <p:nvPr/>
              </p:nvSpPr>
              <p:spPr bwMode="auto">
                <a:xfrm>
                  <a:off x="2173" y="1611"/>
                  <a:ext cx="662"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98" name="Group 82"/>
              <p:cNvGrpSpPr>
                <a:grpSpLocks/>
              </p:cNvGrpSpPr>
              <p:nvPr/>
            </p:nvGrpSpPr>
            <p:grpSpPr bwMode="auto">
              <a:xfrm>
                <a:off x="2835" y="1611"/>
                <a:ext cx="597" cy="556"/>
                <a:chOff x="2835" y="1611"/>
                <a:chExt cx="597" cy="556"/>
              </a:xfrm>
            </p:grpSpPr>
            <p:sp>
              <p:nvSpPr>
                <p:cNvPr id="34837" name="Rectangle 21"/>
                <p:cNvSpPr>
                  <a:spLocks noChangeArrowheads="1"/>
                </p:cNvSpPr>
                <p:nvPr/>
              </p:nvSpPr>
              <p:spPr bwMode="auto">
                <a:xfrm>
                  <a:off x="2878" y="1611"/>
                  <a:ext cx="511"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smtClean="0"/>
                    <a:t>64%</a:t>
                  </a:r>
                  <a:endParaRPr lang="en-US" dirty="0"/>
                </a:p>
                <a:p>
                  <a:pPr algn="l"/>
                  <a:endParaRPr lang="en-US" dirty="0"/>
                </a:p>
              </p:txBody>
            </p:sp>
            <p:sp>
              <p:nvSpPr>
                <p:cNvPr id="34897" name="Rectangle 81"/>
                <p:cNvSpPr>
                  <a:spLocks noChangeArrowheads="1"/>
                </p:cNvSpPr>
                <p:nvPr/>
              </p:nvSpPr>
              <p:spPr bwMode="auto">
                <a:xfrm>
                  <a:off x="2835" y="1611"/>
                  <a:ext cx="597"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00" name="Group 84"/>
              <p:cNvGrpSpPr>
                <a:grpSpLocks/>
              </p:cNvGrpSpPr>
              <p:nvPr/>
            </p:nvGrpSpPr>
            <p:grpSpPr bwMode="auto">
              <a:xfrm>
                <a:off x="3432" y="1611"/>
                <a:ext cx="626" cy="556"/>
                <a:chOff x="3432" y="1611"/>
                <a:chExt cx="626" cy="556"/>
              </a:xfrm>
            </p:grpSpPr>
            <p:sp>
              <p:nvSpPr>
                <p:cNvPr id="34838" name="Rectangle 22"/>
                <p:cNvSpPr>
                  <a:spLocks noChangeArrowheads="1"/>
                </p:cNvSpPr>
                <p:nvPr/>
              </p:nvSpPr>
              <p:spPr bwMode="auto">
                <a:xfrm>
                  <a:off x="3475" y="1611"/>
                  <a:ext cx="5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22%/12%</a:t>
                  </a:r>
                  <a:endParaRPr lang="en-US" dirty="0"/>
                </a:p>
                <a:p>
                  <a:pPr algn="l"/>
                  <a:endParaRPr lang="en-US" dirty="0"/>
                </a:p>
              </p:txBody>
            </p:sp>
            <p:sp>
              <p:nvSpPr>
                <p:cNvPr id="34899" name="Rectangle 83"/>
                <p:cNvSpPr>
                  <a:spLocks noChangeArrowheads="1"/>
                </p:cNvSpPr>
                <p:nvPr/>
              </p:nvSpPr>
              <p:spPr bwMode="auto">
                <a:xfrm>
                  <a:off x="3432" y="1611"/>
                  <a:ext cx="626"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02" name="Group 86"/>
              <p:cNvGrpSpPr>
                <a:grpSpLocks/>
              </p:cNvGrpSpPr>
              <p:nvPr/>
            </p:nvGrpSpPr>
            <p:grpSpPr bwMode="auto">
              <a:xfrm>
                <a:off x="0" y="2167"/>
                <a:ext cx="633" cy="824"/>
                <a:chOff x="0" y="2167"/>
                <a:chExt cx="633" cy="824"/>
              </a:xfrm>
            </p:grpSpPr>
            <p:sp>
              <p:nvSpPr>
                <p:cNvPr id="34839" name="Rectangle 23"/>
                <p:cNvSpPr>
                  <a:spLocks noChangeArrowheads="1"/>
                </p:cNvSpPr>
                <p:nvPr/>
              </p:nvSpPr>
              <p:spPr bwMode="auto">
                <a:xfrm>
                  <a:off x="43" y="2167"/>
                  <a:ext cx="547"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Use of RTI Act, 2005</a:t>
                  </a:r>
                  <a:endParaRPr lang="en-US" dirty="0"/>
                </a:p>
                <a:p>
                  <a:pPr algn="l"/>
                  <a:endParaRPr lang="en-US" dirty="0"/>
                </a:p>
              </p:txBody>
            </p:sp>
            <p:sp>
              <p:nvSpPr>
                <p:cNvPr id="34901" name="Rectangle 85"/>
                <p:cNvSpPr>
                  <a:spLocks noChangeArrowheads="1"/>
                </p:cNvSpPr>
                <p:nvPr/>
              </p:nvSpPr>
              <p:spPr bwMode="auto">
                <a:xfrm>
                  <a:off x="0" y="2167"/>
                  <a:ext cx="633"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04" name="Group 88"/>
              <p:cNvGrpSpPr>
                <a:grpSpLocks/>
              </p:cNvGrpSpPr>
              <p:nvPr/>
            </p:nvGrpSpPr>
            <p:grpSpPr bwMode="auto">
              <a:xfrm>
                <a:off x="633" y="2167"/>
                <a:ext cx="806" cy="824"/>
                <a:chOff x="633" y="2167"/>
                <a:chExt cx="806" cy="824"/>
              </a:xfrm>
            </p:grpSpPr>
            <p:sp>
              <p:nvSpPr>
                <p:cNvPr id="34840" name="Rectangle 24"/>
                <p:cNvSpPr>
                  <a:spLocks noChangeArrowheads="1"/>
                </p:cNvSpPr>
                <p:nvPr/>
              </p:nvSpPr>
              <p:spPr bwMode="auto">
                <a:xfrm>
                  <a:off x="676" y="2167"/>
                  <a:ext cx="72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Only 5.5% </a:t>
                  </a:r>
                  <a:r>
                    <a:rPr lang="en-US" b="1" dirty="0" smtClean="0"/>
                    <a:t>people filed </a:t>
                  </a:r>
                  <a:r>
                    <a:rPr lang="en-US" b="1" dirty="0"/>
                    <a:t>RTI.</a:t>
                  </a:r>
                  <a:endParaRPr lang="en-US" dirty="0"/>
                </a:p>
                <a:p>
                  <a:pPr algn="l"/>
                  <a:r>
                    <a:rPr lang="en-US" dirty="0"/>
                    <a:t> </a:t>
                  </a:r>
                </a:p>
                <a:p>
                  <a:pPr algn="l"/>
                  <a:endParaRPr lang="en-US" dirty="0"/>
                </a:p>
              </p:txBody>
            </p:sp>
            <p:sp>
              <p:nvSpPr>
                <p:cNvPr id="34903" name="Rectangle 87"/>
                <p:cNvSpPr>
                  <a:spLocks noChangeArrowheads="1"/>
                </p:cNvSpPr>
                <p:nvPr/>
              </p:nvSpPr>
              <p:spPr bwMode="auto">
                <a:xfrm>
                  <a:off x="633" y="2167"/>
                  <a:ext cx="806"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06" name="Group 90"/>
              <p:cNvGrpSpPr>
                <a:grpSpLocks/>
              </p:cNvGrpSpPr>
              <p:nvPr/>
            </p:nvGrpSpPr>
            <p:grpSpPr bwMode="auto">
              <a:xfrm>
                <a:off x="1439" y="2167"/>
                <a:ext cx="734" cy="824"/>
                <a:chOff x="1439" y="2167"/>
                <a:chExt cx="734" cy="824"/>
              </a:xfrm>
            </p:grpSpPr>
            <p:sp>
              <p:nvSpPr>
                <p:cNvPr id="34841" name="Rectangle 25"/>
                <p:cNvSpPr>
                  <a:spLocks noChangeArrowheads="1"/>
                </p:cNvSpPr>
                <p:nvPr/>
              </p:nvSpPr>
              <p:spPr bwMode="auto">
                <a:xfrm>
                  <a:off x="1482" y="2167"/>
                  <a:ext cx="648"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Information provided (33%)</a:t>
                  </a:r>
                  <a:endParaRPr lang="en-US"/>
                </a:p>
                <a:p>
                  <a:pPr algn="l"/>
                  <a:endParaRPr lang="en-US"/>
                </a:p>
              </p:txBody>
            </p:sp>
            <p:sp>
              <p:nvSpPr>
                <p:cNvPr id="34905" name="Rectangle 89"/>
                <p:cNvSpPr>
                  <a:spLocks noChangeArrowheads="1"/>
                </p:cNvSpPr>
                <p:nvPr/>
              </p:nvSpPr>
              <p:spPr bwMode="auto">
                <a:xfrm>
                  <a:off x="1439" y="2167"/>
                  <a:ext cx="734"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08" name="Group 92"/>
              <p:cNvGrpSpPr>
                <a:grpSpLocks/>
              </p:cNvGrpSpPr>
              <p:nvPr/>
            </p:nvGrpSpPr>
            <p:grpSpPr bwMode="auto">
              <a:xfrm>
                <a:off x="2173" y="2167"/>
                <a:ext cx="662" cy="824"/>
                <a:chOff x="2173" y="2167"/>
                <a:chExt cx="662" cy="824"/>
              </a:xfrm>
            </p:grpSpPr>
            <p:sp>
              <p:nvSpPr>
                <p:cNvPr id="34842" name="Rectangle 26"/>
                <p:cNvSpPr>
                  <a:spLocks noChangeArrowheads="1"/>
                </p:cNvSpPr>
                <p:nvPr/>
              </p:nvSpPr>
              <p:spPr bwMode="auto">
                <a:xfrm>
                  <a:off x="2216" y="2167"/>
                  <a:ext cx="576"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Dissatisfied with info. 75%)</a:t>
                  </a:r>
                  <a:endParaRPr lang="en-US"/>
                </a:p>
                <a:p>
                  <a:pPr algn="l"/>
                  <a:endParaRPr lang="en-US"/>
                </a:p>
              </p:txBody>
            </p:sp>
            <p:sp>
              <p:nvSpPr>
                <p:cNvPr id="34907" name="Rectangle 91"/>
                <p:cNvSpPr>
                  <a:spLocks noChangeArrowheads="1"/>
                </p:cNvSpPr>
                <p:nvPr/>
              </p:nvSpPr>
              <p:spPr bwMode="auto">
                <a:xfrm>
                  <a:off x="2173" y="2167"/>
                  <a:ext cx="662"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10" name="Group 94"/>
              <p:cNvGrpSpPr>
                <a:grpSpLocks/>
              </p:cNvGrpSpPr>
              <p:nvPr/>
            </p:nvGrpSpPr>
            <p:grpSpPr bwMode="auto">
              <a:xfrm>
                <a:off x="2835" y="2167"/>
                <a:ext cx="597" cy="824"/>
                <a:chOff x="2835" y="2167"/>
                <a:chExt cx="597" cy="824"/>
              </a:xfrm>
            </p:grpSpPr>
            <p:sp>
              <p:nvSpPr>
                <p:cNvPr id="34843" name="Rectangle 27"/>
                <p:cNvSpPr>
                  <a:spLocks noChangeArrowheads="1"/>
                </p:cNvSpPr>
                <p:nvPr/>
              </p:nvSpPr>
              <p:spPr bwMode="auto">
                <a:xfrm>
                  <a:off x="2878" y="2167"/>
                  <a:ext cx="511"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Cases in </a:t>
                  </a:r>
                  <a:r>
                    <a:rPr lang="en-US" b="1" dirty="0" smtClean="0"/>
                    <a:t>1</a:t>
                  </a:r>
                  <a:r>
                    <a:rPr lang="en-US" b="1" baseline="30000" dirty="0" smtClean="0"/>
                    <a:t>st</a:t>
                  </a:r>
                  <a:r>
                    <a:rPr lang="en-US" b="1" dirty="0" smtClean="0"/>
                    <a:t> Appeal </a:t>
                  </a:r>
                  <a:r>
                    <a:rPr lang="en-US" b="1" dirty="0"/>
                    <a:t>(9%)</a:t>
                  </a:r>
                  <a:endParaRPr lang="en-US" dirty="0"/>
                </a:p>
                <a:p>
                  <a:pPr algn="l"/>
                  <a:endParaRPr lang="en-US" dirty="0"/>
                </a:p>
              </p:txBody>
            </p:sp>
            <p:sp>
              <p:nvSpPr>
                <p:cNvPr id="34909" name="Rectangle 93"/>
                <p:cNvSpPr>
                  <a:spLocks noChangeArrowheads="1"/>
                </p:cNvSpPr>
                <p:nvPr/>
              </p:nvSpPr>
              <p:spPr bwMode="auto">
                <a:xfrm>
                  <a:off x="2835" y="2167"/>
                  <a:ext cx="597"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12" name="Group 96"/>
              <p:cNvGrpSpPr>
                <a:grpSpLocks/>
              </p:cNvGrpSpPr>
              <p:nvPr/>
            </p:nvGrpSpPr>
            <p:grpSpPr bwMode="auto">
              <a:xfrm>
                <a:off x="3432" y="2167"/>
                <a:ext cx="626" cy="824"/>
                <a:chOff x="3432" y="2167"/>
                <a:chExt cx="626" cy="824"/>
              </a:xfrm>
            </p:grpSpPr>
            <p:sp>
              <p:nvSpPr>
                <p:cNvPr id="34844" name="Rectangle 28"/>
                <p:cNvSpPr>
                  <a:spLocks noChangeArrowheads="1"/>
                </p:cNvSpPr>
                <p:nvPr/>
              </p:nvSpPr>
              <p:spPr bwMode="auto">
                <a:xfrm>
                  <a:off x="3475" y="2167"/>
                  <a:ext cx="54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11" name="Rectangle 95"/>
                <p:cNvSpPr>
                  <a:spLocks noChangeArrowheads="1"/>
                </p:cNvSpPr>
                <p:nvPr/>
              </p:nvSpPr>
              <p:spPr bwMode="auto">
                <a:xfrm>
                  <a:off x="3432" y="2167"/>
                  <a:ext cx="626" cy="8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14" name="Group 98"/>
              <p:cNvGrpSpPr>
                <a:grpSpLocks/>
              </p:cNvGrpSpPr>
              <p:nvPr/>
            </p:nvGrpSpPr>
            <p:grpSpPr bwMode="auto">
              <a:xfrm>
                <a:off x="0" y="2991"/>
                <a:ext cx="633" cy="1073"/>
                <a:chOff x="0" y="2991"/>
                <a:chExt cx="633" cy="1073"/>
              </a:xfrm>
            </p:grpSpPr>
            <p:sp>
              <p:nvSpPr>
                <p:cNvPr id="34845" name="Rectangle 29"/>
                <p:cNvSpPr>
                  <a:spLocks noChangeArrowheads="1"/>
                </p:cNvSpPr>
                <p:nvPr/>
              </p:nvSpPr>
              <p:spPr bwMode="auto">
                <a:xfrm>
                  <a:off x="43" y="2991"/>
                  <a:ext cx="547"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Reasons asked by PIOs </a:t>
                  </a:r>
                  <a:endParaRPr lang="en-US"/>
                </a:p>
                <a:p>
                  <a:pPr algn="l"/>
                  <a:endParaRPr lang="en-US"/>
                </a:p>
              </p:txBody>
            </p:sp>
            <p:sp>
              <p:nvSpPr>
                <p:cNvPr id="34913" name="Rectangle 97"/>
                <p:cNvSpPr>
                  <a:spLocks noChangeArrowheads="1"/>
                </p:cNvSpPr>
                <p:nvPr/>
              </p:nvSpPr>
              <p:spPr bwMode="auto">
                <a:xfrm>
                  <a:off x="0" y="2991"/>
                  <a:ext cx="633"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16" name="Group 100"/>
              <p:cNvGrpSpPr>
                <a:grpSpLocks/>
              </p:cNvGrpSpPr>
              <p:nvPr/>
            </p:nvGrpSpPr>
            <p:grpSpPr bwMode="auto">
              <a:xfrm>
                <a:off x="633" y="2991"/>
                <a:ext cx="806" cy="1073"/>
                <a:chOff x="633" y="2991"/>
                <a:chExt cx="806" cy="1073"/>
              </a:xfrm>
            </p:grpSpPr>
            <p:sp>
              <p:nvSpPr>
                <p:cNvPr id="34846" name="Rectangle 30"/>
                <p:cNvSpPr>
                  <a:spLocks noChangeArrowheads="1"/>
                </p:cNvSpPr>
                <p:nvPr/>
              </p:nvSpPr>
              <p:spPr bwMode="auto">
                <a:xfrm>
                  <a:off x="676" y="2991"/>
                  <a:ext cx="720"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Purpose (32%)</a:t>
                  </a:r>
                </a:p>
                <a:p>
                  <a:pPr algn="l"/>
                  <a:endParaRPr lang="en-US" b="1"/>
                </a:p>
              </p:txBody>
            </p:sp>
            <p:sp>
              <p:nvSpPr>
                <p:cNvPr id="34915" name="Rectangle 99"/>
                <p:cNvSpPr>
                  <a:spLocks noChangeArrowheads="1"/>
                </p:cNvSpPr>
                <p:nvPr/>
              </p:nvSpPr>
              <p:spPr bwMode="auto">
                <a:xfrm>
                  <a:off x="633" y="2991"/>
                  <a:ext cx="806"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18" name="Group 102"/>
              <p:cNvGrpSpPr>
                <a:grpSpLocks/>
              </p:cNvGrpSpPr>
              <p:nvPr/>
            </p:nvGrpSpPr>
            <p:grpSpPr bwMode="auto">
              <a:xfrm>
                <a:off x="1439" y="2991"/>
                <a:ext cx="734" cy="1073"/>
                <a:chOff x="1439" y="2991"/>
                <a:chExt cx="734" cy="1073"/>
              </a:xfrm>
            </p:grpSpPr>
            <p:sp>
              <p:nvSpPr>
                <p:cNvPr id="34847" name="Rectangle 31"/>
                <p:cNvSpPr>
                  <a:spLocks noChangeArrowheads="1"/>
                </p:cNvSpPr>
                <p:nvPr/>
              </p:nvSpPr>
              <p:spPr bwMode="auto">
                <a:xfrm>
                  <a:off x="1482" y="2991"/>
                  <a:ext cx="648"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dirty="0"/>
                    <a:t>Use of info. (24%)</a:t>
                  </a:r>
                </a:p>
                <a:p>
                  <a:pPr algn="l"/>
                  <a:endParaRPr lang="en-US" b="1" dirty="0"/>
                </a:p>
              </p:txBody>
            </p:sp>
            <p:sp>
              <p:nvSpPr>
                <p:cNvPr id="34917" name="Rectangle 101"/>
                <p:cNvSpPr>
                  <a:spLocks noChangeArrowheads="1"/>
                </p:cNvSpPr>
                <p:nvPr/>
              </p:nvSpPr>
              <p:spPr bwMode="auto">
                <a:xfrm>
                  <a:off x="1439" y="2991"/>
                  <a:ext cx="734"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20" name="Group 104"/>
              <p:cNvGrpSpPr>
                <a:grpSpLocks/>
              </p:cNvGrpSpPr>
              <p:nvPr/>
            </p:nvGrpSpPr>
            <p:grpSpPr bwMode="auto">
              <a:xfrm>
                <a:off x="2173" y="2991"/>
                <a:ext cx="662" cy="1073"/>
                <a:chOff x="2173" y="2991"/>
                <a:chExt cx="662" cy="1073"/>
              </a:xfrm>
            </p:grpSpPr>
            <p:sp>
              <p:nvSpPr>
                <p:cNvPr id="34848" name="Rectangle 32"/>
                <p:cNvSpPr>
                  <a:spLocks noChangeArrowheads="1"/>
                </p:cNvSpPr>
                <p:nvPr/>
              </p:nvSpPr>
              <p:spPr bwMode="auto">
                <a:xfrm>
                  <a:off x="2216" y="2991"/>
                  <a:ext cx="576"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Public interest (14%)</a:t>
                  </a:r>
                  <a:endParaRPr lang="en-US"/>
                </a:p>
                <a:p>
                  <a:pPr algn="l"/>
                  <a:endParaRPr lang="en-US"/>
                </a:p>
              </p:txBody>
            </p:sp>
            <p:sp>
              <p:nvSpPr>
                <p:cNvPr id="34919" name="Rectangle 103"/>
                <p:cNvSpPr>
                  <a:spLocks noChangeArrowheads="1"/>
                </p:cNvSpPr>
                <p:nvPr/>
              </p:nvSpPr>
              <p:spPr bwMode="auto">
                <a:xfrm>
                  <a:off x="2173" y="2991"/>
                  <a:ext cx="662"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22" name="Group 106"/>
              <p:cNvGrpSpPr>
                <a:grpSpLocks/>
              </p:cNvGrpSpPr>
              <p:nvPr/>
            </p:nvGrpSpPr>
            <p:grpSpPr bwMode="auto">
              <a:xfrm>
                <a:off x="2835" y="2991"/>
                <a:ext cx="597" cy="1073"/>
                <a:chOff x="2835" y="2991"/>
                <a:chExt cx="597" cy="1073"/>
              </a:xfrm>
            </p:grpSpPr>
            <p:sp>
              <p:nvSpPr>
                <p:cNvPr id="34849" name="Rectangle 33"/>
                <p:cNvSpPr>
                  <a:spLocks noChangeArrowheads="1"/>
                </p:cNvSpPr>
                <p:nvPr/>
              </p:nvSpPr>
              <p:spPr bwMode="auto">
                <a:xfrm>
                  <a:off x="2878" y="2991"/>
                  <a:ext cx="511"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Political motivation (19%)</a:t>
                  </a:r>
                  <a:endParaRPr lang="en-US"/>
                </a:p>
                <a:p>
                  <a:pPr algn="l"/>
                  <a:r>
                    <a:rPr lang="en-US" b="1">
                      <a:latin typeface="Arial Unicode MS" pitchFamily="34" charset="-128"/>
                      <a:ea typeface="Arial Unicode MS" pitchFamily="34" charset="-128"/>
                      <a:cs typeface="Arial Unicode MS" pitchFamily="34" charset="-128"/>
                    </a:rPr>
                    <a:t> </a:t>
                  </a:r>
                  <a:endParaRPr lang="en-US"/>
                </a:p>
                <a:p>
                  <a:pPr algn="l"/>
                  <a:r>
                    <a:rPr lang="en-US"/>
                    <a:t> </a:t>
                  </a:r>
                </a:p>
                <a:p>
                  <a:pPr algn="l"/>
                  <a:endParaRPr lang="en-US"/>
                </a:p>
              </p:txBody>
            </p:sp>
            <p:sp>
              <p:nvSpPr>
                <p:cNvPr id="34921" name="Rectangle 105"/>
                <p:cNvSpPr>
                  <a:spLocks noChangeArrowheads="1"/>
                </p:cNvSpPr>
                <p:nvPr/>
              </p:nvSpPr>
              <p:spPr bwMode="auto">
                <a:xfrm>
                  <a:off x="2835" y="2991"/>
                  <a:ext cx="597"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24" name="Group 108"/>
              <p:cNvGrpSpPr>
                <a:grpSpLocks/>
              </p:cNvGrpSpPr>
              <p:nvPr/>
            </p:nvGrpSpPr>
            <p:grpSpPr bwMode="auto">
              <a:xfrm>
                <a:off x="3432" y="2991"/>
                <a:ext cx="626" cy="1073"/>
                <a:chOff x="3432" y="2991"/>
                <a:chExt cx="626" cy="1073"/>
              </a:xfrm>
            </p:grpSpPr>
            <p:sp>
              <p:nvSpPr>
                <p:cNvPr id="34850" name="Rectangle 34"/>
                <p:cNvSpPr>
                  <a:spLocks noChangeArrowheads="1"/>
                </p:cNvSpPr>
                <p:nvPr/>
              </p:nvSpPr>
              <p:spPr bwMode="auto">
                <a:xfrm>
                  <a:off x="3475" y="2991"/>
                  <a:ext cx="540" cy="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endParaRPr lang="en-US"/>
                </a:p>
                <a:p>
                  <a:pPr algn="l"/>
                  <a:endParaRPr lang="en-US"/>
                </a:p>
              </p:txBody>
            </p:sp>
            <p:sp>
              <p:nvSpPr>
                <p:cNvPr id="34923" name="Rectangle 107"/>
                <p:cNvSpPr>
                  <a:spLocks noChangeArrowheads="1"/>
                </p:cNvSpPr>
                <p:nvPr/>
              </p:nvSpPr>
              <p:spPr bwMode="auto">
                <a:xfrm>
                  <a:off x="3432" y="2991"/>
                  <a:ext cx="626" cy="107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26" name="Group 110"/>
              <p:cNvGrpSpPr>
                <a:grpSpLocks/>
              </p:cNvGrpSpPr>
              <p:nvPr/>
            </p:nvGrpSpPr>
            <p:grpSpPr bwMode="auto">
              <a:xfrm>
                <a:off x="0" y="4064"/>
                <a:ext cx="633" cy="958"/>
                <a:chOff x="0" y="4064"/>
                <a:chExt cx="633" cy="958"/>
              </a:xfrm>
            </p:grpSpPr>
            <p:sp>
              <p:nvSpPr>
                <p:cNvPr id="34851" name="Rectangle 35"/>
                <p:cNvSpPr>
                  <a:spLocks noChangeArrowheads="1"/>
                </p:cNvSpPr>
                <p:nvPr/>
              </p:nvSpPr>
              <p:spPr bwMode="auto">
                <a:xfrm>
                  <a:off x="43" y="4064"/>
                  <a:ext cx="547"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Grounds of rejecti ng a RTI as PIOs</a:t>
                  </a:r>
                  <a:endParaRPr lang="en-US"/>
                </a:p>
                <a:p>
                  <a:pPr algn="l"/>
                  <a:endParaRPr lang="en-US"/>
                </a:p>
              </p:txBody>
            </p:sp>
            <p:sp>
              <p:nvSpPr>
                <p:cNvPr id="34925" name="Rectangle 109"/>
                <p:cNvSpPr>
                  <a:spLocks noChangeArrowheads="1"/>
                </p:cNvSpPr>
                <p:nvPr/>
              </p:nvSpPr>
              <p:spPr bwMode="auto">
                <a:xfrm>
                  <a:off x="0" y="4064"/>
                  <a:ext cx="633"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28" name="Group 112"/>
              <p:cNvGrpSpPr>
                <a:grpSpLocks/>
              </p:cNvGrpSpPr>
              <p:nvPr/>
            </p:nvGrpSpPr>
            <p:grpSpPr bwMode="auto">
              <a:xfrm>
                <a:off x="633" y="4064"/>
                <a:ext cx="806" cy="958"/>
                <a:chOff x="633" y="4064"/>
                <a:chExt cx="806" cy="958"/>
              </a:xfrm>
            </p:grpSpPr>
            <p:sp>
              <p:nvSpPr>
                <p:cNvPr id="34852" name="Rectangle 36"/>
                <p:cNvSpPr>
                  <a:spLocks noChangeArrowheads="1"/>
                </p:cNvSpPr>
                <p:nvPr/>
              </p:nvSpPr>
              <p:spPr bwMode="auto">
                <a:xfrm>
                  <a:off x="676" y="4064"/>
                  <a:ext cx="720"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Related to other department (32%),</a:t>
                  </a:r>
                  <a:endParaRPr lang="en-US"/>
                </a:p>
                <a:p>
                  <a:pPr algn="l"/>
                  <a:endParaRPr lang="en-US"/>
                </a:p>
              </p:txBody>
            </p:sp>
            <p:sp>
              <p:nvSpPr>
                <p:cNvPr id="34927" name="Rectangle 111"/>
                <p:cNvSpPr>
                  <a:spLocks noChangeArrowheads="1"/>
                </p:cNvSpPr>
                <p:nvPr/>
              </p:nvSpPr>
              <p:spPr bwMode="auto">
                <a:xfrm>
                  <a:off x="633" y="4064"/>
                  <a:ext cx="806"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30" name="Group 114"/>
              <p:cNvGrpSpPr>
                <a:grpSpLocks/>
              </p:cNvGrpSpPr>
              <p:nvPr/>
            </p:nvGrpSpPr>
            <p:grpSpPr bwMode="auto">
              <a:xfrm>
                <a:off x="1439" y="4064"/>
                <a:ext cx="734" cy="958"/>
                <a:chOff x="1439" y="4064"/>
                <a:chExt cx="734" cy="958"/>
              </a:xfrm>
            </p:grpSpPr>
            <p:sp>
              <p:nvSpPr>
                <p:cNvPr id="34853" name="Rectangle 37"/>
                <p:cNvSpPr>
                  <a:spLocks noChangeArrowheads="1"/>
                </p:cNvSpPr>
                <p:nvPr/>
              </p:nvSpPr>
              <p:spPr bwMode="auto">
                <a:xfrm>
                  <a:off x="1482" y="4064"/>
                  <a:ext cx="648"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Misuse of information (30%)</a:t>
                  </a:r>
                  <a:endParaRPr lang="en-US"/>
                </a:p>
                <a:p>
                  <a:pPr algn="l"/>
                  <a:endParaRPr lang="en-US"/>
                </a:p>
              </p:txBody>
            </p:sp>
            <p:sp>
              <p:nvSpPr>
                <p:cNvPr id="34929" name="Rectangle 113"/>
                <p:cNvSpPr>
                  <a:spLocks noChangeArrowheads="1"/>
                </p:cNvSpPr>
                <p:nvPr/>
              </p:nvSpPr>
              <p:spPr bwMode="auto">
                <a:xfrm>
                  <a:off x="1439" y="4064"/>
                  <a:ext cx="734"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32" name="Group 116"/>
              <p:cNvGrpSpPr>
                <a:grpSpLocks/>
              </p:cNvGrpSpPr>
              <p:nvPr/>
            </p:nvGrpSpPr>
            <p:grpSpPr bwMode="auto">
              <a:xfrm>
                <a:off x="2173" y="4064"/>
                <a:ext cx="662" cy="958"/>
                <a:chOff x="2173" y="4064"/>
                <a:chExt cx="662" cy="958"/>
              </a:xfrm>
            </p:grpSpPr>
            <p:sp>
              <p:nvSpPr>
                <p:cNvPr id="34854" name="Rectangle 38"/>
                <p:cNvSpPr>
                  <a:spLocks noChangeArrowheads="1"/>
                </p:cNvSpPr>
                <p:nvPr/>
              </p:nvSpPr>
              <p:spPr bwMode="auto">
                <a:xfrm>
                  <a:off x="2216" y="4064"/>
                  <a:ext cx="576"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Too many questions (17%),</a:t>
                  </a:r>
                  <a:endParaRPr lang="en-US"/>
                </a:p>
                <a:p>
                  <a:pPr algn="l"/>
                  <a:endParaRPr lang="en-US"/>
                </a:p>
              </p:txBody>
            </p:sp>
            <p:sp>
              <p:nvSpPr>
                <p:cNvPr id="34931" name="Rectangle 115"/>
                <p:cNvSpPr>
                  <a:spLocks noChangeArrowheads="1"/>
                </p:cNvSpPr>
                <p:nvPr/>
              </p:nvSpPr>
              <p:spPr bwMode="auto">
                <a:xfrm>
                  <a:off x="2173" y="4064"/>
                  <a:ext cx="662"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34" name="Group 118"/>
              <p:cNvGrpSpPr>
                <a:grpSpLocks/>
              </p:cNvGrpSpPr>
              <p:nvPr/>
            </p:nvGrpSpPr>
            <p:grpSpPr bwMode="auto">
              <a:xfrm>
                <a:off x="2835" y="4064"/>
                <a:ext cx="597" cy="958"/>
                <a:chOff x="2835" y="4064"/>
                <a:chExt cx="597" cy="958"/>
              </a:xfrm>
            </p:grpSpPr>
            <p:sp>
              <p:nvSpPr>
                <p:cNvPr id="34855" name="Rectangle 39"/>
                <p:cNvSpPr>
                  <a:spLocks noChangeArrowheads="1"/>
                </p:cNvSpPr>
                <p:nvPr/>
              </p:nvSpPr>
              <p:spPr bwMode="auto">
                <a:xfrm>
                  <a:off x="2878" y="4064"/>
                  <a:ext cx="511"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Misbehavior with PIO (08%)</a:t>
                  </a:r>
                  <a:endParaRPr lang="en-US"/>
                </a:p>
                <a:p>
                  <a:pPr algn="l"/>
                  <a:endParaRPr lang="en-US"/>
                </a:p>
              </p:txBody>
            </p:sp>
            <p:sp>
              <p:nvSpPr>
                <p:cNvPr id="34933" name="Rectangle 117"/>
                <p:cNvSpPr>
                  <a:spLocks noChangeArrowheads="1"/>
                </p:cNvSpPr>
                <p:nvPr/>
              </p:nvSpPr>
              <p:spPr bwMode="auto">
                <a:xfrm>
                  <a:off x="2835" y="4064"/>
                  <a:ext cx="597"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36" name="Group 120"/>
              <p:cNvGrpSpPr>
                <a:grpSpLocks/>
              </p:cNvGrpSpPr>
              <p:nvPr/>
            </p:nvGrpSpPr>
            <p:grpSpPr bwMode="auto">
              <a:xfrm>
                <a:off x="3432" y="4064"/>
                <a:ext cx="626" cy="958"/>
                <a:chOff x="3432" y="4064"/>
                <a:chExt cx="626" cy="958"/>
              </a:xfrm>
            </p:grpSpPr>
            <p:sp>
              <p:nvSpPr>
                <p:cNvPr id="34856" name="Rectangle 40"/>
                <p:cNvSpPr>
                  <a:spLocks noChangeArrowheads="1"/>
                </p:cNvSpPr>
                <p:nvPr/>
              </p:nvSpPr>
              <p:spPr bwMode="auto">
                <a:xfrm>
                  <a:off x="3475" y="4064"/>
                  <a:ext cx="540" cy="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b="1"/>
                    <a:t>Application not clear (13%)</a:t>
                  </a:r>
                  <a:endParaRPr lang="en-US"/>
                </a:p>
                <a:p>
                  <a:pPr algn="l"/>
                  <a:endParaRPr lang="en-US"/>
                </a:p>
              </p:txBody>
            </p:sp>
            <p:sp>
              <p:nvSpPr>
                <p:cNvPr id="34935" name="Rectangle 119"/>
                <p:cNvSpPr>
                  <a:spLocks noChangeArrowheads="1"/>
                </p:cNvSpPr>
                <p:nvPr/>
              </p:nvSpPr>
              <p:spPr bwMode="auto">
                <a:xfrm>
                  <a:off x="3432" y="4064"/>
                  <a:ext cx="626" cy="95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38" name="Group 122"/>
              <p:cNvGrpSpPr>
                <a:grpSpLocks/>
              </p:cNvGrpSpPr>
              <p:nvPr/>
            </p:nvGrpSpPr>
            <p:grpSpPr bwMode="auto">
              <a:xfrm>
                <a:off x="0" y="5022"/>
                <a:ext cx="633" cy="403"/>
                <a:chOff x="0" y="5022"/>
                <a:chExt cx="633" cy="403"/>
              </a:xfrm>
            </p:grpSpPr>
            <p:sp>
              <p:nvSpPr>
                <p:cNvPr id="34857" name="Rectangle 41"/>
                <p:cNvSpPr>
                  <a:spLocks noChangeArrowheads="1"/>
                </p:cNvSpPr>
                <p:nvPr/>
              </p:nvSpPr>
              <p:spPr bwMode="auto">
                <a:xfrm>
                  <a:off x="43" y="5022"/>
                  <a:ext cx="54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37" name="Rectangle 121"/>
                <p:cNvSpPr>
                  <a:spLocks noChangeArrowheads="1"/>
                </p:cNvSpPr>
                <p:nvPr/>
              </p:nvSpPr>
              <p:spPr bwMode="auto">
                <a:xfrm>
                  <a:off x="0" y="5022"/>
                  <a:ext cx="63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40" name="Group 124"/>
              <p:cNvGrpSpPr>
                <a:grpSpLocks/>
              </p:cNvGrpSpPr>
              <p:nvPr/>
            </p:nvGrpSpPr>
            <p:grpSpPr bwMode="auto">
              <a:xfrm>
                <a:off x="633" y="5022"/>
                <a:ext cx="806" cy="403"/>
                <a:chOff x="633" y="5022"/>
                <a:chExt cx="806" cy="403"/>
              </a:xfrm>
            </p:grpSpPr>
            <p:sp>
              <p:nvSpPr>
                <p:cNvPr id="34858" name="Rectangle 42"/>
                <p:cNvSpPr>
                  <a:spLocks noChangeArrowheads="1"/>
                </p:cNvSpPr>
                <p:nvPr/>
              </p:nvSpPr>
              <p:spPr bwMode="auto">
                <a:xfrm>
                  <a:off x="676" y="5022"/>
                  <a:ext cx="72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39" name="Rectangle 123"/>
                <p:cNvSpPr>
                  <a:spLocks noChangeArrowheads="1"/>
                </p:cNvSpPr>
                <p:nvPr/>
              </p:nvSpPr>
              <p:spPr bwMode="auto">
                <a:xfrm>
                  <a:off x="633" y="5022"/>
                  <a:ext cx="80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42" name="Group 126"/>
              <p:cNvGrpSpPr>
                <a:grpSpLocks/>
              </p:cNvGrpSpPr>
              <p:nvPr/>
            </p:nvGrpSpPr>
            <p:grpSpPr bwMode="auto">
              <a:xfrm>
                <a:off x="1439" y="5022"/>
                <a:ext cx="734" cy="403"/>
                <a:chOff x="1439" y="5022"/>
                <a:chExt cx="734" cy="403"/>
              </a:xfrm>
            </p:grpSpPr>
            <p:sp>
              <p:nvSpPr>
                <p:cNvPr id="34859" name="Rectangle 43"/>
                <p:cNvSpPr>
                  <a:spLocks noChangeArrowheads="1"/>
                </p:cNvSpPr>
                <p:nvPr/>
              </p:nvSpPr>
              <p:spPr bwMode="auto">
                <a:xfrm>
                  <a:off x="1482" y="5022"/>
                  <a:ext cx="64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41" name="Rectangle 125"/>
                <p:cNvSpPr>
                  <a:spLocks noChangeArrowheads="1"/>
                </p:cNvSpPr>
                <p:nvPr/>
              </p:nvSpPr>
              <p:spPr bwMode="auto">
                <a:xfrm>
                  <a:off x="1439" y="5022"/>
                  <a:ext cx="73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44" name="Group 128"/>
              <p:cNvGrpSpPr>
                <a:grpSpLocks/>
              </p:cNvGrpSpPr>
              <p:nvPr/>
            </p:nvGrpSpPr>
            <p:grpSpPr bwMode="auto">
              <a:xfrm>
                <a:off x="2173" y="5022"/>
                <a:ext cx="662" cy="403"/>
                <a:chOff x="2173" y="5022"/>
                <a:chExt cx="662" cy="403"/>
              </a:xfrm>
            </p:grpSpPr>
            <p:sp>
              <p:nvSpPr>
                <p:cNvPr id="34860" name="Rectangle 44"/>
                <p:cNvSpPr>
                  <a:spLocks noChangeArrowheads="1"/>
                </p:cNvSpPr>
                <p:nvPr/>
              </p:nvSpPr>
              <p:spPr bwMode="auto">
                <a:xfrm>
                  <a:off x="2216" y="5022"/>
                  <a:ext cx="57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43" name="Rectangle 127"/>
                <p:cNvSpPr>
                  <a:spLocks noChangeArrowheads="1"/>
                </p:cNvSpPr>
                <p:nvPr/>
              </p:nvSpPr>
              <p:spPr bwMode="auto">
                <a:xfrm>
                  <a:off x="2173" y="5022"/>
                  <a:ext cx="66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46" name="Group 130"/>
              <p:cNvGrpSpPr>
                <a:grpSpLocks/>
              </p:cNvGrpSpPr>
              <p:nvPr/>
            </p:nvGrpSpPr>
            <p:grpSpPr bwMode="auto">
              <a:xfrm>
                <a:off x="2835" y="5022"/>
                <a:ext cx="597" cy="403"/>
                <a:chOff x="2835" y="5022"/>
                <a:chExt cx="597" cy="403"/>
              </a:xfrm>
            </p:grpSpPr>
            <p:sp>
              <p:nvSpPr>
                <p:cNvPr id="34861" name="Rectangle 45"/>
                <p:cNvSpPr>
                  <a:spLocks noChangeArrowheads="1"/>
                </p:cNvSpPr>
                <p:nvPr/>
              </p:nvSpPr>
              <p:spPr bwMode="auto">
                <a:xfrm>
                  <a:off x="2878" y="5022"/>
                  <a:ext cx="51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45" name="Rectangle 129"/>
                <p:cNvSpPr>
                  <a:spLocks noChangeArrowheads="1"/>
                </p:cNvSpPr>
                <p:nvPr/>
              </p:nvSpPr>
              <p:spPr bwMode="auto">
                <a:xfrm>
                  <a:off x="2835" y="5022"/>
                  <a:ext cx="597"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48" name="Group 132"/>
              <p:cNvGrpSpPr>
                <a:grpSpLocks/>
              </p:cNvGrpSpPr>
              <p:nvPr/>
            </p:nvGrpSpPr>
            <p:grpSpPr bwMode="auto">
              <a:xfrm>
                <a:off x="3432" y="5022"/>
                <a:ext cx="626" cy="403"/>
                <a:chOff x="3432" y="5022"/>
                <a:chExt cx="626" cy="403"/>
              </a:xfrm>
            </p:grpSpPr>
            <p:sp>
              <p:nvSpPr>
                <p:cNvPr id="34862" name="Rectangle 46"/>
                <p:cNvSpPr>
                  <a:spLocks noChangeArrowheads="1"/>
                </p:cNvSpPr>
                <p:nvPr/>
              </p:nvSpPr>
              <p:spPr bwMode="auto">
                <a:xfrm>
                  <a:off x="3475" y="5022"/>
                  <a:ext cx="54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en-US" sz="1200"/>
                    <a:t> </a:t>
                  </a:r>
                </a:p>
                <a:p>
                  <a:pPr algn="l"/>
                  <a:endParaRPr lang="en-US" sz="2400"/>
                </a:p>
              </p:txBody>
            </p:sp>
            <p:sp>
              <p:nvSpPr>
                <p:cNvPr id="34947" name="Rectangle 131"/>
                <p:cNvSpPr>
                  <a:spLocks noChangeArrowheads="1"/>
                </p:cNvSpPr>
                <p:nvPr/>
              </p:nvSpPr>
              <p:spPr bwMode="auto">
                <a:xfrm>
                  <a:off x="3432" y="5022"/>
                  <a:ext cx="62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4950" name="Rectangle 134"/>
            <p:cNvSpPr>
              <a:spLocks noChangeArrowheads="1"/>
            </p:cNvSpPr>
            <p:nvPr/>
          </p:nvSpPr>
          <p:spPr bwMode="auto">
            <a:xfrm>
              <a:off x="-3" y="-3"/>
              <a:ext cx="4064" cy="5431"/>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952" name="Rectangle 136"/>
          <p:cNvSpPr>
            <a:spLocks noChangeArrowheads="1"/>
          </p:cNvSpPr>
          <p:nvPr/>
        </p:nvSpPr>
        <p:spPr bwMode="auto">
          <a:xfrm>
            <a:off x="1131888" y="6265863"/>
            <a:ext cx="241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b="1"/>
              <a:t>Training of PIOs</a:t>
            </a:r>
          </a:p>
          <a:p>
            <a:pPr algn="ctr" eaLnBrk="1" hangingPunct="1"/>
            <a:r>
              <a:rPr lang="en-US" b="1"/>
              <a:t> (22%)</a:t>
            </a:r>
          </a:p>
        </p:txBody>
      </p:sp>
      <p:sp>
        <p:nvSpPr>
          <p:cNvPr id="34953" name="Rectangle 137"/>
          <p:cNvSpPr>
            <a:spLocks noChangeArrowheads="1"/>
          </p:cNvSpPr>
          <p:nvPr/>
        </p:nvSpPr>
        <p:spPr bwMode="auto">
          <a:xfrm>
            <a:off x="7726363" y="2743200"/>
            <a:ext cx="141763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US" b="1" dirty="0"/>
              <a:t>Cases </a:t>
            </a:r>
            <a:r>
              <a:rPr lang="en-US" b="1" dirty="0" smtClean="0"/>
              <a:t>in 2</a:t>
            </a:r>
            <a:r>
              <a:rPr lang="en-US" b="1" baseline="30000" dirty="0" smtClean="0"/>
              <a:t>nd</a:t>
            </a:r>
            <a:r>
              <a:rPr lang="en-US" b="1" dirty="0" smtClean="0"/>
              <a:t>  </a:t>
            </a:r>
            <a:r>
              <a:rPr lang="en-US" b="1" dirty="0"/>
              <a:t>Appeal (</a:t>
            </a:r>
            <a:r>
              <a:rPr lang="en-US" b="1" dirty="0" smtClean="0"/>
              <a:t>0.5%)</a:t>
            </a:r>
            <a:endParaRPr lang="en-US" b="1" dirty="0"/>
          </a:p>
        </p:txBody>
      </p:sp>
    </p:spTree>
    <p:extLst>
      <p:ext uri="{BB962C8B-B14F-4D97-AF65-F5344CB8AC3E}">
        <p14:creationId xmlns:p14="http://schemas.microsoft.com/office/powerpoint/2010/main" val="2903892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1"/>
            <a:ext cx="7772400" cy="838200"/>
          </a:xfrm>
        </p:spPr>
        <p:txBody>
          <a:bodyPr>
            <a:normAutofit/>
          </a:bodyPr>
          <a:lstStyle/>
          <a:p>
            <a:r>
              <a:rPr lang="en-US" sz="3600" dirty="0" smtClean="0"/>
              <a:t>Form Networks and Be Networked</a:t>
            </a:r>
            <a:endParaRPr lang="en-US" sz="3600" dirty="0"/>
          </a:p>
        </p:txBody>
      </p:sp>
      <p:sp>
        <p:nvSpPr>
          <p:cNvPr id="3" name="Subtitle 2"/>
          <p:cNvSpPr>
            <a:spLocks noGrp="1"/>
          </p:cNvSpPr>
          <p:nvPr>
            <p:ph type="subTitle" idx="1"/>
          </p:nvPr>
        </p:nvSpPr>
        <p:spPr>
          <a:xfrm>
            <a:off x="685800" y="1066800"/>
            <a:ext cx="7848600" cy="5105400"/>
          </a:xfrm>
        </p:spPr>
        <p:txBody>
          <a:bodyPr>
            <a:normAutofit fontScale="92500" lnSpcReduction="10000"/>
          </a:bodyPr>
          <a:lstStyle/>
          <a:p>
            <a:endParaRPr lang="en-US" dirty="0" smtClean="0">
              <a:hlinkClick r:id="rId3"/>
            </a:endParaRPr>
          </a:p>
          <a:p>
            <a:endParaRPr lang="en-US" dirty="0" smtClean="0">
              <a:hlinkClick r:id="rId3"/>
            </a:endParaRPr>
          </a:p>
          <a:p>
            <a:endParaRPr lang="en-US" dirty="0">
              <a:hlinkClick r:id="rId3"/>
            </a:endParaRPr>
          </a:p>
          <a:p>
            <a:endParaRPr lang="en-US" dirty="0" smtClean="0">
              <a:hlinkClick r:id="rId3"/>
            </a:endParaRPr>
          </a:p>
          <a:p>
            <a:endParaRPr lang="en-US" dirty="0">
              <a:hlinkClick r:id="rId3"/>
            </a:endParaRPr>
          </a:p>
          <a:p>
            <a:endParaRPr lang="en-US" dirty="0" smtClean="0">
              <a:hlinkClick r:id="rId3"/>
            </a:endParaRPr>
          </a:p>
          <a:p>
            <a:endParaRPr lang="en-US" dirty="0" smtClean="0">
              <a:hlinkClick r:id="rId3"/>
            </a:endParaRPr>
          </a:p>
          <a:p>
            <a:r>
              <a:rPr lang="en-US" dirty="0" smtClean="0">
                <a:hlinkClick r:id="rId3"/>
              </a:rPr>
              <a:t>http</a:t>
            </a:r>
            <a:r>
              <a:rPr lang="en-US" dirty="0">
                <a:hlinkClick r:id="rId3"/>
              </a:rPr>
              <a:t>://www.freedominfo.org</a:t>
            </a:r>
            <a:r>
              <a:rPr lang="en-US" dirty="0" smtClean="0">
                <a:hlinkClick r:id="rId3"/>
              </a:rPr>
              <a:t>/</a:t>
            </a:r>
            <a:endParaRPr lang="en-US" dirty="0" smtClean="0"/>
          </a:p>
          <a:p>
            <a:r>
              <a:rPr lang="en-US" dirty="0" smtClean="0">
                <a:hlinkClick r:id="rId4"/>
              </a:rPr>
              <a:t>foianet-bounces@lists.foiadvocates.info</a:t>
            </a:r>
            <a:endParaRPr lang="en-US" dirty="0" smtClean="0"/>
          </a:p>
          <a:p>
            <a:r>
              <a:rPr lang="en-US" dirty="0" smtClean="0">
                <a:hlinkClick r:id="rId5"/>
              </a:rPr>
              <a:t>sartianetwork@yahoogroups.com</a:t>
            </a:r>
            <a:endParaRPr lang="en-US" dirty="0" smtClean="0"/>
          </a:p>
          <a:p>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00" y="990600"/>
            <a:ext cx="9067800" cy="3238500"/>
          </a:xfrm>
          <a:prstGeom prst="rect">
            <a:avLst/>
          </a:prstGeom>
        </p:spPr>
      </p:pic>
    </p:spTree>
    <p:extLst>
      <p:ext uri="{BB962C8B-B14F-4D97-AF65-F5344CB8AC3E}">
        <p14:creationId xmlns:p14="http://schemas.microsoft.com/office/powerpoint/2010/main" val="4196008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057400"/>
            <a:ext cx="6400800" cy="1752600"/>
          </a:xfrm>
        </p:spPr>
        <p:txBody>
          <a:bodyPr>
            <a:normAutofit/>
          </a:bodyPr>
          <a:lstStyle/>
          <a:p>
            <a:r>
              <a:rPr lang="en-US" sz="3600" dirty="0" smtClean="0">
                <a:solidFill>
                  <a:schemeClr val="tx1"/>
                </a:solidFill>
                <a:latin typeface="Century" pitchFamily="18" charset="0"/>
                <a:ea typeface="+mj-ea"/>
                <a:cs typeface="+mj-cs"/>
              </a:rPr>
              <a:t>Thanks</a:t>
            </a:r>
          </a:p>
          <a:p>
            <a:r>
              <a:rPr lang="en-US" sz="3600" dirty="0" smtClean="0">
                <a:solidFill>
                  <a:schemeClr val="tx1"/>
                </a:solidFill>
                <a:latin typeface="Century" pitchFamily="18" charset="0"/>
                <a:ea typeface="+mj-ea"/>
                <a:cs typeface="+mj-cs"/>
                <a:hlinkClick r:id="rId2"/>
              </a:rPr>
              <a:t>mss2@cuts.org</a:t>
            </a:r>
            <a:r>
              <a:rPr lang="en-US" sz="3600" dirty="0" smtClean="0">
                <a:solidFill>
                  <a:schemeClr val="tx1"/>
                </a:solidFill>
                <a:latin typeface="Century" pitchFamily="18" charset="0"/>
                <a:ea typeface="+mj-ea"/>
                <a:cs typeface="+mj-cs"/>
              </a:rPr>
              <a:t> </a:t>
            </a:r>
            <a:endParaRPr lang="en-US" sz="3600" dirty="0">
              <a:solidFill>
                <a:schemeClr val="tx1"/>
              </a:solidFill>
              <a:latin typeface="Century" pitchFamily="18" charset="0"/>
              <a:ea typeface="+mj-ea"/>
              <a:cs typeface="+mj-cs"/>
            </a:endParaRPr>
          </a:p>
        </p:txBody>
      </p:sp>
    </p:spTree>
    <p:extLst>
      <p:ext uri="{BB962C8B-B14F-4D97-AF65-F5344CB8AC3E}">
        <p14:creationId xmlns:p14="http://schemas.microsoft.com/office/powerpoint/2010/main" val="148150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1"/>
            <a:ext cx="7239000" cy="914400"/>
          </a:xfrm>
        </p:spPr>
        <p:txBody>
          <a:bodyPr>
            <a:normAutofit/>
          </a:bodyPr>
          <a:lstStyle/>
          <a:p>
            <a:r>
              <a:rPr lang="en-US" sz="3600" dirty="0">
                <a:latin typeface="Century" pitchFamily="18" charset="0"/>
              </a:rPr>
              <a:t>The RTI Act 2005 </a:t>
            </a:r>
            <a:r>
              <a:rPr lang="en-US" sz="3600" dirty="0" smtClean="0">
                <a:latin typeface="Century" pitchFamily="18" charset="0"/>
              </a:rPr>
              <a:t>– Key facts</a:t>
            </a:r>
            <a:endParaRPr lang="en-US" sz="3600" dirty="0">
              <a:latin typeface="Century" pitchFamily="18" charset="0"/>
            </a:endParaRPr>
          </a:p>
        </p:txBody>
      </p:sp>
      <p:sp>
        <p:nvSpPr>
          <p:cNvPr id="3" name="Subtitle 2"/>
          <p:cNvSpPr>
            <a:spLocks noGrp="1"/>
          </p:cNvSpPr>
          <p:nvPr>
            <p:ph type="subTitle" idx="1"/>
          </p:nvPr>
        </p:nvSpPr>
        <p:spPr>
          <a:xfrm>
            <a:off x="457200" y="1066800"/>
            <a:ext cx="8305800" cy="5181600"/>
          </a:xfrm>
        </p:spPr>
        <p:txBody>
          <a:bodyPr>
            <a:normAutofit fontScale="92500" lnSpcReduction="20000"/>
          </a:bodyPr>
          <a:lstStyle/>
          <a:p>
            <a:pPr marL="457200" indent="-457200" algn="l">
              <a:buClr>
                <a:schemeClr val="tx1"/>
              </a:buClr>
              <a:buFont typeface="Arial" pitchFamily="34" charset="0"/>
              <a:buChar char="•"/>
            </a:pPr>
            <a:r>
              <a:rPr lang="en-US" sz="2600" dirty="0" smtClean="0">
                <a:solidFill>
                  <a:schemeClr val="tx1"/>
                </a:solidFill>
                <a:latin typeface="Century" pitchFamily="18" charset="0"/>
                <a:ea typeface="+mj-ea"/>
                <a:cs typeface="+mj-cs"/>
              </a:rPr>
              <a:t>It is most progressive and empowering Act after independence of India</a:t>
            </a:r>
          </a:p>
          <a:p>
            <a:pPr marL="457200" indent="-457200" algn="l">
              <a:buClr>
                <a:schemeClr val="tx1"/>
              </a:buClr>
              <a:buFont typeface="Arial" pitchFamily="34" charset="0"/>
              <a:buChar char="•"/>
            </a:pPr>
            <a:r>
              <a:rPr lang="en-US" sz="2600" dirty="0" smtClean="0">
                <a:solidFill>
                  <a:schemeClr val="tx1"/>
                </a:solidFill>
                <a:latin typeface="Century" pitchFamily="18" charset="0"/>
                <a:ea typeface="+mj-ea"/>
                <a:cs typeface="+mj-cs"/>
              </a:rPr>
              <a:t>The grassroots initiative for RTI was started from Rajasthan</a:t>
            </a:r>
          </a:p>
          <a:p>
            <a:pPr marL="457200" indent="-457200" algn="l">
              <a:buClr>
                <a:schemeClr val="tx1"/>
              </a:buClr>
              <a:buFont typeface="Arial" pitchFamily="34" charset="0"/>
              <a:buChar char="•"/>
            </a:pPr>
            <a:r>
              <a:rPr lang="en-US" sz="2600" dirty="0" smtClean="0">
                <a:solidFill>
                  <a:schemeClr val="tx1"/>
                </a:solidFill>
                <a:latin typeface="Century" pitchFamily="18" charset="0"/>
                <a:ea typeface="+mj-ea"/>
                <a:cs typeface="+mj-cs"/>
              </a:rPr>
              <a:t>Came </a:t>
            </a:r>
            <a:r>
              <a:rPr lang="en-US" sz="2600" dirty="0">
                <a:solidFill>
                  <a:schemeClr val="tx1"/>
                </a:solidFill>
                <a:latin typeface="Century" pitchFamily="18" charset="0"/>
                <a:ea typeface="+mj-ea"/>
                <a:cs typeface="+mj-cs"/>
              </a:rPr>
              <a:t>in to effect  from Oct. 12, 2005.</a:t>
            </a:r>
          </a:p>
          <a:p>
            <a:pPr marL="457200" indent="-457200" algn="l">
              <a:buClr>
                <a:schemeClr val="tx1"/>
              </a:buClr>
              <a:buFont typeface="Arial" pitchFamily="34" charset="0"/>
              <a:buChar char="•"/>
            </a:pPr>
            <a:r>
              <a:rPr lang="en-US" sz="2600" dirty="0">
                <a:solidFill>
                  <a:schemeClr val="tx1"/>
                </a:solidFill>
                <a:latin typeface="Century" pitchFamily="18" charset="0"/>
                <a:ea typeface="+mj-ea"/>
                <a:cs typeface="+mj-cs"/>
              </a:rPr>
              <a:t>Covers central, state and local governments, and all </a:t>
            </a:r>
            <a:r>
              <a:rPr lang="en-GB" sz="2600" dirty="0">
                <a:solidFill>
                  <a:schemeClr val="tx1"/>
                </a:solidFill>
                <a:latin typeface="Century" pitchFamily="18" charset="0"/>
                <a:ea typeface="+mj-ea"/>
                <a:cs typeface="+mj-cs"/>
              </a:rPr>
              <a:t>bodies owned, controlled or substantially </a:t>
            </a:r>
            <a:r>
              <a:rPr lang="en-GB" sz="2600" dirty="0" smtClean="0">
                <a:solidFill>
                  <a:schemeClr val="tx1"/>
                </a:solidFill>
                <a:latin typeface="Century" pitchFamily="18" charset="0"/>
                <a:ea typeface="+mj-ea"/>
                <a:cs typeface="+mj-cs"/>
              </a:rPr>
              <a:t>financed by Government (</a:t>
            </a:r>
            <a:r>
              <a:rPr lang="en-GB" sz="2600" dirty="0">
                <a:solidFill>
                  <a:schemeClr val="tx1"/>
                </a:solidFill>
                <a:latin typeface="Century" pitchFamily="18" charset="0"/>
                <a:ea typeface="+mj-ea"/>
                <a:cs typeface="+mj-cs"/>
              </a:rPr>
              <a:t>2(h))</a:t>
            </a:r>
          </a:p>
          <a:p>
            <a:pPr marL="457200" indent="-457200" algn="l">
              <a:buClr>
                <a:schemeClr val="tx1"/>
              </a:buClr>
              <a:buFont typeface="Arial" pitchFamily="34" charset="0"/>
              <a:buChar char="•"/>
            </a:pPr>
            <a:r>
              <a:rPr lang="en-GB" sz="2600" dirty="0">
                <a:solidFill>
                  <a:schemeClr val="tx1"/>
                </a:solidFill>
                <a:latin typeface="Century" pitchFamily="18" charset="0"/>
                <a:ea typeface="+mj-ea"/>
                <a:cs typeface="+mj-cs"/>
              </a:rPr>
              <a:t>Covers executive, judiciary and legislature (2(e)</a:t>
            </a:r>
          </a:p>
          <a:p>
            <a:pPr marL="457200" indent="-457200" algn="l">
              <a:buClr>
                <a:schemeClr val="tx1"/>
              </a:buClr>
              <a:buFont typeface="Arial" pitchFamily="34" charset="0"/>
              <a:buChar char="•"/>
            </a:pPr>
            <a:r>
              <a:rPr lang="en-GB" sz="2600" dirty="0">
                <a:solidFill>
                  <a:schemeClr val="tx1"/>
                </a:solidFill>
                <a:latin typeface="Century" pitchFamily="18" charset="0"/>
                <a:ea typeface="+mj-ea"/>
                <a:cs typeface="+mj-cs"/>
              </a:rPr>
              <a:t>Includes  information relating to private body which can be accessed by under any other law for the time being in force (2(f</a:t>
            </a:r>
            <a:r>
              <a:rPr lang="en-GB" sz="2600" dirty="0" smtClean="0">
                <a:solidFill>
                  <a:schemeClr val="tx1"/>
                </a:solidFill>
                <a:latin typeface="Century" pitchFamily="18" charset="0"/>
                <a:ea typeface="+mj-ea"/>
                <a:cs typeface="+mj-cs"/>
              </a:rPr>
              <a:t>))</a:t>
            </a:r>
          </a:p>
          <a:p>
            <a:pPr marL="457200" indent="-457200" algn="l">
              <a:buClr>
                <a:schemeClr val="tx1"/>
              </a:buClr>
              <a:buFont typeface="Arial" pitchFamily="34" charset="0"/>
              <a:buChar char="•"/>
            </a:pPr>
            <a:r>
              <a:rPr lang="en-GB" sz="2600" dirty="0" smtClean="0">
                <a:solidFill>
                  <a:schemeClr val="tx1"/>
                </a:solidFill>
                <a:latin typeface="Century" pitchFamily="18" charset="0"/>
                <a:ea typeface="+mj-ea"/>
                <a:cs typeface="+mj-cs"/>
              </a:rPr>
              <a:t>Key concepts: CIC, SIC, Public Authority-APIOs, PIOs, FAAs, Third Party, proactive disclosure of 17 type of information, </a:t>
            </a:r>
          </a:p>
          <a:p>
            <a:pPr marL="457200" indent="-457200" algn="l">
              <a:buClr>
                <a:schemeClr val="tx1"/>
              </a:buClr>
              <a:buFont typeface="Arial" pitchFamily="34" charset="0"/>
              <a:buChar char="•"/>
            </a:pPr>
            <a:endParaRPr lang="en-GB" sz="2600" dirty="0" smtClean="0">
              <a:solidFill>
                <a:schemeClr val="tx1"/>
              </a:solidFill>
              <a:latin typeface="Century" pitchFamily="18" charset="0"/>
              <a:ea typeface="+mj-ea"/>
              <a:cs typeface="+mj-cs"/>
            </a:endParaRPr>
          </a:p>
          <a:p>
            <a:pPr marL="457200" indent="-457200" algn="l">
              <a:buClr>
                <a:schemeClr val="tx1"/>
              </a:buClr>
              <a:buFont typeface="Arial" pitchFamily="34" charset="0"/>
              <a:buChar char="•"/>
            </a:pPr>
            <a:endParaRPr lang="en-GB" sz="2600" dirty="0">
              <a:solidFill>
                <a:schemeClr val="tx1"/>
              </a:solidFill>
              <a:latin typeface="Century" pitchFamily="18" charset="0"/>
              <a:ea typeface="+mj-ea"/>
              <a:cs typeface="+mj-cs"/>
            </a:endParaRPr>
          </a:p>
          <a:p>
            <a:endParaRPr lang="en-US" dirty="0"/>
          </a:p>
        </p:txBody>
      </p:sp>
    </p:spTree>
    <p:extLst>
      <p:ext uri="{BB962C8B-B14F-4D97-AF65-F5344CB8AC3E}">
        <p14:creationId xmlns:p14="http://schemas.microsoft.com/office/powerpoint/2010/main" val="335895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1"/>
            <a:ext cx="6477000" cy="533399"/>
          </a:xfrm>
        </p:spPr>
        <p:txBody>
          <a:bodyPr>
            <a:normAutofit fontScale="90000"/>
          </a:bodyPr>
          <a:lstStyle/>
          <a:p>
            <a:r>
              <a:rPr lang="en-US" dirty="0" smtClean="0"/>
              <a:t/>
            </a:r>
            <a:br>
              <a:rPr lang="en-US" dirty="0" smtClean="0"/>
            </a:br>
            <a:r>
              <a:rPr lang="en-US" sz="4000" dirty="0" smtClean="0">
                <a:latin typeface="Century" pitchFamily="18" charset="0"/>
              </a:rPr>
              <a:t>RTI Act: Key Definitions </a:t>
            </a:r>
            <a:r>
              <a:rPr lang="en-US" dirty="0"/>
              <a:t/>
            </a:r>
            <a:br>
              <a:rPr lang="en-US" dirty="0"/>
            </a:br>
            <a:endParaRPr lang="en-US" dirty="0"/>
          </a:p>
        </p:txBody>
      </p:sp>
      <p:sp>
        <p:nvSpPr>
          <p:cNvPr id="3" name="Subtitle 2"/>
          <p:cNvSpPr>
            <a:spLocks noGrp="1"/>
          </p:cNvSpPr>
          <p:nvPr>
            <p:ph type="subTitle" idx="1"/>
          </p:nvPr>
        </p:nvSpPr>
        <p:spPr>
          <a:xfrm>
            <a:off x="381000" y="838200"/>
            <a:ext cx="8610600" cy="5715000"/>
          </a:xfrm>
        </p:spPr>
        <p:txBody>
          <a:bodyPr>
            <a:normAutofit fontScale="25000" lnSpcReduction="20000"/>
          </a:bodyPr>
          <a:lstStyle/>
          <a:p>
            <a:pPr marL="457200" indent="-457200" algn="l">
              <a:buClr>
                <a:schemeClr val="tx1"/>
              </a:buClr>
              <a:buFont typeface="Arial" pitchFamily="34" charset="0"/>
              <a:buChar char="•"/>
              <a:defRPr/>
            </a:pPr>
            <a:r>
              <a:rPr lang="en-US" sz="9600" dirty="0">
                <a:solidFill>
                  <a:schemeClr val="tx1"/>
                </a:solidFill>
                <a:latin typeface="Century" pitchFamily="18" charset="0"/>
                <a:ea typeface="+mj-ea"/>
                <a:cs typeface="+mj-cs"/>
              </a:rPr>
              <a:t>Record means: Any document, manuscript and file, Any microfilm, microfiche and facsimile copy of a document, any reproduction of image or images embodied in such microfilm (whether enlarged or not), any other material produced by a computer or any other device s.2(i) </a:t>
            </a:r>
          </a:p>
          <a:p>
            <a:pPr marL="457200" indent="-457200" algn="l">
              <a:buClr>
                <a:schemeClr val="tx1"/>
              </a:buClr>
              <a:buFont typeface="Arial" pitchFamily="34" charset="0"/>
              <a:buChar char="•"/>
              <a:defRPr/>
            </a:pPr>
            <a:r>
              <a:rPr lang="en-US" sz="9600" dirty="0">
                <a:solidFill>
                  <a:schemeClr val="tx1"/>
                </a:solidFill>
                <a:latin typeface="Century" pitchFamily="18" charset="0"/>
                <a:ea typeface="+mj-ea"/>
                <a:cs typeface="+mj-cs"/>
              </a:rPr>
              <a:t>Information means: Any material in any form, including records, documents, memos, e-mails, opinions, advices, press releases, circulars, orders, logbooks, contracts, reports, papers, samples, Models, data material held in any electronic form (S.2 (f)) </a:t>
            </a:r>
          </a:p>
          <a:p>
            <a:pPr marL="457200" indent="-457200" algn="l">
              <a:buClr>
                <a:schemeClr val="tx1"/>
              </a:buClr>
              <a:buFont typeface="Arial" pitchFamily="34" charset="0"/>
              <a:buChar char="•"/>
              <a:defRPr/>
            </a:pPr>
            <a:r>
              <a:rPr lang="en-US" sz="9600" dirty="0">
                <a:solidFill>
                  <a:schemeClr val="tx1"/>
                </a:solidFill>
                <a:latin typeface="Century" pitchFamily="18" charset="0"/>
                <a:ea typeface="+mj-ea"/>
                <a:cs typeface="+mj-cs"/>
              </a:rPr>
              <a:t>RTI includes the right to inspection of work, documents, records; Taking notes, extracts or certified copies of documents or records; Taking certified samples of materials, obtaining information in the form of diskettes, floppies, tapes, video cassettes or in any other electronic mode or through printouts where such information is stored in a computer or in any other device;</a:t>
            </a:r>
          </a:p>
          <a:p>
            <a:pPr marL="457200" indent="-457200" algn="l">
              <a:buFont typeface="Arial" pitchFamily="34" charset="0"/>
              <a:buChar char="•"/>
              <a:defRPr/>
            </a:pPr>
            <a:endParaRPr lang="en-US" sz="2800" dirty="0" smtClean="0">
              <a:solidFill>
                <a:schemeClr val="tx1"/>
              </a:solidFill>
              <a:latin typeface="Century" pitchFamily="18" charset="0"/>
            </a:endParaRPr>
          </a:p>
          <a:p>
            <a:pPr algn="l">
              <a:lnSpc>
                <a:spcPct val="80000"/>
              </a:lnSpc>
              <a:defRPr/>
            </a:pPr>
            <a:r>
              <a:rPr lang="en-US" dirty="0" smtClean="0"/>
              <a:t>                                      </a:t>
            </a:r>
            <a:endParaRPr lang="en-US" dirty="0"/>
          </a:p>
          <a:p>
            <a:pPr algn="l">
              <a:lnSpc>
                <a:spcPct val="80000"/>
              </a:lnSpc>
              <a:defRPr/>
            </a:pPr>
            <a:endParaRPr lang="en-US" dirty="0" smtClean="0"/>
          </a:p>
          <a:p>
            <a:pPr marL="457200" indent="-457200" algn="l">
              <a:lnSpc>
                <a:spcPct val="90000"/>
              </a:lnSpc>
              <a:buFont typeface="Arial" pitchFamily="34" charset="0"/>
              <a:buChar char="•"/>
              <a:defRPr/>
            </a:pPr>
            <a:endParaRPr lang="en-US" dirty="0" smtClean="0"/>
          </a:p>
        </p:txBody>
      </p:sp>
    </p:spTree>
    <p:extLst>
      <p:ext uri="{BB962C8B-B14F-4D97-AF65-F5344CB8AC3E}">
        <p14:creationId xmlns:p14="http://schemas.microsoft.com/office/powerpoint/2010/main" val="323505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1"/>
            <a:ext cx="6705600" cy="838200"/>
          </a:xfrm>
        </p:spPr>
        <p:txBody>
          <a:bodyPr>
            <a:normAutofit/>
          </a:bodyPr>
          <a:lstStyle/>
          <a:p>
            <a:r>
              <a:rPr lang="en-US" sz="3600" dirty="0" smtClean="0">
                <a:latin typeface="Century" pitchFamily="18" charset="0"/>
              </a:rPr>
              <a:t>Why RTI is a S. Ac. Tool</a:t>
            </a:r>
            <a:endParaRPr lang="en-US" sz="3600" dirty="0">
              <a:latin typeface="Century" pitchFamily="18" charset="0"/>
            </a:endParaRPr>
          </a:p>
        </p:txBody>
      </p:sp>
      <p:sp>
        <p:nvSpPr>
          <p:cNvPr id="3" name="Subtitle 2"/>
          <p:cNvSpPr>
            <a:spLocks noGrp="1"/>
          </p:cNvSpPr>
          <p:nvPr>
            <p:ph type="subTitle" idx="1"/>
          </p:nvPr>
        </p:nvSpPr>
        <p:spPr>
          <a:xfrm>
            <a:off x="762000" y="1295400"/>
            <a:ext cx="5943600" cy="4343400"/>
          </a:xfrm>
        </p:spPr>
        <p:txBody>
          <a:bodyPr>
            <a:normAutofit fontScale="85000" lnSpcReduction="20000"/>
          </a:bodyPr>
          <a:lstStyle/>
          <a:p>
            <a:pPr marL="457200" indent="-457200" algn="l">
              <a:buFont typeface="Arial" pitchFamily="34" charset="0"/>
              <a:buChar char="•"/>
            </a:pPr>
            <a:r>
              <a:rPr lang="en-US" sz="2400" dirty="0" smtClean="0">
                <a:solidFill>
                  <a:schemeClr val="tx1"/>
                </a:solidFill>
                <a:latin typeface="Century" pitchFamily="18" charset="0"/>
                <a:ea typeface="+mj-ea"/>
                <a:cs typeface="+mj-cs"/>
              </a:rPr>
              <a:t>Covers all the citizenries without discrimination (wide scope than other S. Ac. tools )</a:t>
            </a:r>
          </a:p>
          <a:p>
            <a:pPr marL="457200" indent="-457200" algn="l">
              <a:buFont typeface="Arial" pitchFamily="34" charset="0"/>
              <a:buChar char="•"/>
            </a:pPr>
            <a:r>
              <a:rPr lang="en-US" sz="2400" dirty="0" smtClean="0">
                <a:solidFill>
                  <a:schemeClr val="tx1"/>
                </a:solidFill>
                <a:latin typeface="Century" pitchFamily="18" charset="0"/>
                <a:ea typeface="+mj-ea"/>
                <a:cs typeface="+mj-cs"/>
              </a:rPr>
              <a:t>Relies </a:t>
            </a:r>
            <a:r>
              <a:rPr lang="en-US" sz="2400" dirty="0">
                <a:solidFill>
                  <a:schemeClr val="tx1"/>
                </a:solidFill>
                <a:latin typeface="Century" pitchFamily="18" charset="0"/>
                <a:ea typeface="+mj-ea"/>
                <a:cs typeface="+mj-cs"/>
              </a:rPr>
              <a:t>on Civic Engagement for exacting </a:t>
            </a:r>
            <a:r>
              <a:rPr lang="en-US" sz="2400" dirty="0" smtClean="0">
                <a:solidFill>
                  <a:schemeClr val="tx1"/>
                </a:solidFill>
                <a:latin typeface="Century" pitchFamily="18" charset="0"/>
                <a:ea typeface="+mj-ea"/>
                <a:cs typeface="+mj-cs"/>
              </a:rPr>
              <a:t>accountability</a:t>
            </a:r>
          </a:p>
          <a:p>
            <a:pPr marL="457200" indent="-457200" algn="l">
              <a:buFont typeface="Arial" pitchFamily="34" charset="0"/>
              <a:buChar char="•"/>
            </a:pPr>
            <a:r>
              <a:rPr lang="en-US" sz="2400" dirty="0" smtClean="0">
                <a:solidFill>
                  <a:schemeClr val="tx1"/>
                </a:solidFill>
                <a:latin typeface="Century" pitchFamily="18" charset="0"/>
                <a:ea typeface="+mj-ea"/>
                <a:cs typeface="+mj-cs"/>
              </a:rPr>
              <a:t>Demand driven and operate from bottom up</a:t>
            </a:r>
          </a:p>
          <a:p>
            <a:pPr marL="457200" indent="-457200" algn="l">
              <a:buFont typeface="Arial" pitchFamily="34" charset="0"/>
              <a:buChar char="•"/>
            </a:pPr>
            <a:r>
              <a:rPr lang="en-US" sz="2400" dirty="0" smtClean="0">
                <a:solidFill>
                  <a:schemeClr val="tx1"/>
                </a:solidFill>
                <a:latin typeface="Century" pitchFamily="18" charset="0"/>
                <a:ea typeface="+mj-ea"/>
                <a:cs typeface="+mj-cs"/>
              </a:rPr>
              <a:t>Complement and strengthen the formal accountability mechanism</a:t>
            </a:r>
          </a:p>
          <a:p>
            <a:pPr marL="457200" indent="-457200" algn="l">
              <a:buFont typeface="Arial" pitchFamily="34" charset="0"/>
              <a:buChar char="•"/>
            </a:pPr>
            <a:r>
              <a:rPr lang="en-US" sz="2400" dirty="0" smtClean="0">
                <a:solidFill>
                  <a:schemeClr val="tx1"/>
                </a:solidFill>
                <a:latin typeface="Century" pitchFamily="18" charset="0"/>
                <a:ea typeface="+mj-ea"/>
                <a:cs typeface="+mj-cs"/>
              </a:rPr>
              <a:t>Empowers common citizenries and ensure quality of public service delivery </a:t>
            </a:r>
          </a:p>
          <a:p>
            <a:pPr marL="457200" indent="-457200" algn="l">
              <a:buFont typeface="Arial" pitchFamily="34" charset="0"/>
              <a:buChar char="•"/>
            </a:pPr>
            <a:r>
              <a:rPr lang="en-US" sz="2400" dirty="0" smtClean="0">
                <a:solidFill>
                  <a:schemeClr val="tx1"/>
                </a:solidFill>
                <a:latin typeface="Century" pitchFamily="18" charset="0"/>
                <a:ea typeface="+mj-ea"/>
                <a:cs typeface="+mj-cs"/>
              </a:rPr>
              <a:t>Enhances development effectiveness </a:t>
            </a:r>
          </a:p>
          <a:p>
            <a:pPr marL="457200" indent="-457200" algn="l">
              <a:buFont typeface="Arial" pitchFamily="34" charset="0"/>
              <a:buChar char="•"/>
            </a:pPr>
            <a:r>
              <a:rPr lang="en-US" sz="2400" dirty="0" smtClean="0">
                <a:solidFill>
                  <a:schemeClr val="tx1"/>
                </a:solidFill>
                <a:latin typeface="Century" pitchFamily="18" charset="0"/>
                <a:ea typeface="+mj-ea"/>
                <a:cs typeface="+mj-cs"/>
              </a:rPr>
              <a:t>Ensures transparency and access to information</a:t>
            </a:r>
          </a:p>
          <a:p>
            <a:pPr marL="457200" indent="-457200" algn="l">
              <a:buFont typeface="Arial" pitchFamily="34" charset="0"/>
              <a:buChar char="•"/>
            </a:pPr>
            <a:r>
              <a:rPr lang="en-US" sz="2400" dirty="0" smtClean="0">
                <a:solidFill>
                  <a:schemeClr val="tx1"/>
                </a:solidFill>
                <a:latin typeface="Century" pitchFamily="18" charset="0"/>
                <a:ea typeface="+mj-ea"/>
                <a:cs typeface="+mj-cs"/>
              </a:rPr>
              <a:t>Enhance citizen participation and oversight </a:t>
            </a:r>
          </a:p>
          <a:p>
            <a:pPr marL="457200" indent="-457200" algn="l">
              <a:buFont typeface="Arial" pitchFamily="34" charset="0"/>
              <a:buChar char="•"/>
            </a:pPr>
            <a:r>
              <a:rPr lang="en-US" sz="2400" dirty="0" smtClean="0">
                <a:solidFill>
                  <a:schemeClr val="tx1"/>
                </a:solidFill>
                <a:latin typeface="Century" pitchFamily="18" charset="0"/>
                <a:ea typeface="+mj-ea"/>
                <a:cs typeface="+mj-cs"/>
              </a:rPr>
              <a:t>Grievance redressal &amp; System strengthening </a:t>
            </a:r>
          </a:p>
          <a:p>
            <a:pPr algn="l"/>
            <a:endParaRPr lang="en-US" sz="2400" dirty="0" smtClean="0">
              <a:solidFill>
                <a:schemeClr val="tx1"/>
              </a:solidFill>
              <a:latin typeface="Century" pitchFamily="18" charset="0"/>
              <a:ea typeface="+mj-ea"/>
              <a:cs typeface="+mj-cs"/>
            </a:endParaRPr>
          </a:p>
          <a:p>
            <a:pPr marL="457200" indent="-457200" algn="l">
              <a:buFont typeface="Arial" pitchFamily="34" charset="0"/>
              <a:buChar char="•"/>
            </a:pPr>
            <a:endParaRPr lang="en-US" sz="2400" dirty="0">
              <a:solidFill>
                <a:schemeClr val="tx1"/>
              </a:solidFill>
              <a:latin typeface="Century" pitchFamily="18" charset="0"/>
              <a:ea typeface="+mj-ea"/>
              <a:cs typeface="+mj-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2514600"/>
            <a:ext cx="1828800" cy="2571750"/>
          </a:xfrm>
          <a:prstGeom prst="rect">
            <a:avLst/>
          </a:prstGeom>
        </p:spPr>
      </p:pic>
    </p:spTree>
    <p:extLst>
      <p:ext uri="{BB962C8B-B14F-4D97-AF65-F5344CB8AC3E}">
        <p14:creationId xmlns:p14="http://schemas.microsoft.com/office/powerpoint/2010/main" val="3127918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normAutofit/>
          </a:bodyPr>
          <a:lstStyle/>
          <a:p>
            <a:r>
              <a:rPr lang="en-US" sz="3600" dirty="0" smtClean="0">
                <a:latin typeface="Century" pitchFamily="18" charset="0"/>
              </a:rPr>
              <a:t>Apply your mind before filing a RTI Application</a:t>
            </a:r>
            <a:endParaRPr lang="en-US" sz="3600" dirty="0">
              <a:latin typeface="Century" pitchFamily="18" charset="0"/>
            </a:endParaRPr>
          </a:p>
        </p:txBody>
      </p:sp>
      <p:sp>
        <p:nvSpPr>
          <p:cNvPr id="3" name="Subtitle 2"/>
          <p:cNvSpPr>
            <a:spLocks noGrp="1"/>
          </p:cNvSpPr>
          <p:nvPr>
            <p:ph type="subTitle" idx="1"/>
          </p:nvPr>
        </p:nvSpPr>
        <p:spPr>
          <a:xfrm>
            <a:off x="1084943" y="1905000"/>
            <a:ext cx="6400800" cy="990600"/>
          </a:xfrm>
        </p:spPr>
        <p:txBody>
          <a:bodyPr>
            <a:normAutofit/>
          </a:bodyPr>
          <a:lstStyle/>
          <a:p>
            <a:pPr>
              <a:spcBef>
                <a:spcPct val="0"/>
              </a:spcBef>
            </a:pPr>
            <a:r>
              <a:rPr lang="en-US" sz="2400" dirty="0">
                <a:solidFill>
                  <a:schemeClr val="tx1"/>
                </a:solidFill>
                <a:latin typeface="Century" pitchFamily="18" charset="0"/>
                <a:ea typeface="+mj-ea"/>
                <a:cs typeface="+mj-cs"/>
              </a:rPr>
              <a:t>Be smarter, tactful and </a:t>
            </a:r>
            <a:r>
              <a:rPr lang="en-US" sz="2400" dirty="0" smtClean="0">
                <a:solidFill>
                  <a:schemeClr val="tx1"/>
                </a:solidFill>
                <a:latin typeface="Century" pitchFamily="18" charset="0"/>
                <a:ea typeface="+mj-ea"/>
                <a:cs typeface="+mj-cs"/>
              </a:rPr>
              <a:t>foolproof than PIO because it is a mind game</a:t>
            </a:r>
            <a:endParaRPr lang="en-US" sz="2400" dirty="0">
              <a:solidFill>
                <a:schemeClr val="tx1"/>
              </a:solidFill>
              <a:latin typeface="Century" pitchFamily="18" charset="0"/>
              <a:ea typeface="+mj-ea"/>
              <a:cs typeface="+mj-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743" y="3392714"/>
            <a:ext cx="4267200" cy="3429000"/>
          </a:xfrm>
          <a:prstGeom prst="rect">
            <a:avLst/>
          </a:prstGeom>
        </p:spPr>
      </p:pic>
    </p:spTree>
    <p:extLst>
      <p:ext uri="{BB962C8B-B14F-4D97-AF65-F5344CB8AC3E}">
        <p14:creationId xmlns:p14="http://schemas.microsoft.com/office/powerpoint/2010/main" val="1248091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1143000"/>
          </a:xfrm>
        </p:spPr>
        <p:txBody>
          <a:bodyPr>
            <a:normAutofit fontScale="90000"/>
          </a:bodyPr>
          <a:lstStyle/>
          <a:p>
            <a:r>
              <a:rPr lang="en-US" dirty="0" smtClean="0"/>
              <a:t/>
            </a:r>
            <a:br>
              <a:rPr lang="en-US" dirty="0" smtClean="0"/>
            </a:br>
            <a:r>
              <a:rPr lang="en-US" sz="4000" dirty="0" smtClean="0">
                <a:latin typeface="Century" pitchFamily="18" charset="0"/>
              </a:rPr>
              <a:t>RTI application filing process: </a:t>
            </a:r>
            <a:br>
              <a:rPr lang="en-US" sz="4000" dirty="0" smtClean="0">
                <a:latin typeface="Century" pitchFamily="18" charset="0"/>
              </a:rPr>
            </a:br>
            <a:r>
              <a:rPr lang="en-US" sz="4000" dirty="0" smtClean="0">
                <a:latin typeface="Century" pitchFamily="18" charset="0"/>
              </a:rPr>
              <a:t>precautions</a:t>
            </a:r>
            <a:r>
              <a:rPr lang="en-US" dirty="0"/>
              <a:t/>
            </a:r>
            <a:br>
              <a:rPr lang="en-US" dirty="0"/>
            </a:br>
            <a:endParaRPr lang="en-US" dirty="0"/>
          </a:p>
        </p:txBody>
      </p:sp>
      <p:sp>
        <p:nvSpPr>
          <p:cNvPr id="3" name="Subtitle 2"/>
          <p:cNvSpPr>
            <a:spLocks noGrp="1"/>
          </p:cNvSpPr>
          <p:nvPr>
            <p:ph type="subTitle" idx="1"/>
          </p:nvPr>
        </p:nvSpPr>
        <p:spPr>
          <a:xfrm>
            <a:off x="304800" y="1295400"/>
            <a:ext cx="8686800" cy="5410200"/>
          </a:xfrm>
        </p:spPr>
        <p:txBody>
          <a:bodyPr>
            <a:normAutofit fontScale="47500" lnSpcReduction="20000"/>
          </a:bodyPr>
          <a:lstStyle/>
          <a:p>
            <a:pPr algn="l">
              <a:buClr>
                <a:schemeClr val="tx1"/>
              </a:buClr>
              <a:defRPr/>
            </a:pPr>
            <a:r>
              <a:rPr lang="en-US" sz="4400" dirty="0">
                <a:solidFill>
                  <a:schemeClr val="tx1"/>
                </a:solidFill>
                <a:latin typeface="Century" pitchFamily="18" charset="0"/>
                <a:ea typeface="+mj-ea"/>
                <a:cs typeface="+mj-cs"/>
              </a:rPr>
              <a:t>Precautions: </a:t>
            </a:r>
            <a:r>
              <a:rPr lang="en-US" sz="4400" dirty="0" smtClean="0">
                <a:solidFill>
                  <a:schemeClr val="tx1"/>
                </a:solidFill>
                <a:latin typeface="Century" pitchFamily="18" charset="0"/>
                <a:ea typeface="+mj-ea"/>
                <a:cs typeface="+mj-cs"/>
              </a:rPr>
              <a:t>(Pre, During Application and Post-application)</a:t>
            </a:r>
            <a:endParaRPr lang="en-US" sz="4400" dirty="0">
              <a:solidFill>
                <a:schemeClr val="tx1"/>
              </a:solidFill>
              <a:latin typeface="Century" pitchFamily="18" charset="0"/>
              <a:ea typeface="+mj-ea"/>
              <a:cs typeface="+mj-cs"/>
            </a:endParaRP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Know </a:t>
            </a:r>
            <a:r>
              <a:rPr lang="en-US" sz="4400" dirty="0">
                <a:solidFill>
                  <a:schemeClr val="tx1"/>
                </a:solidFill>
                <a:latin typeface="Century" pitchFamily="18" charset="0"/>
                <a:ea typeface="+mj-ea"/>
                <a:cs typeface="+mj-cs"/>
              </a:rPr>
              <a:t>the possible sources of information and </a:t>
            </a:r>
            <a:r>
              <a:rPr lang="en-US" sz="4400" dirty="0" smtClean="0">
                <a:solidFill>
                  <a:schemeClr val="tx1"/>
                </a:solidFill>
                <a:latin typeface="Century" pitchFamily="18" charset="0"/>
                <a:ea typeface="+mj-ea"/>
                <a:cs typeface="+mj-cs"/>
              </a:rPr>
              <a:t>concerned PIO or APIO and its correct address</a:t>
            </a:r>
            <a:endParaRPr lang="en-US" sz="4400" dirty="0">
              <a:solidFill>
                <a:schemeClr val="tx1"/>
              </a:solidFill>
              <a:latin typeface="Century" pitchFamily="18" charset="0"/>
              <a:ea typeface="+mj-ea"/>
              <a:cs typeface="+mj-cs"/>
            </a:endParaRP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Frame </a:t>
            </a:r>
            <a:r>
              <a:rPr lang="en-US" sz="4400" dirty="0">
                <a:solidFill>
                  <a:schemeClr val="tx1"/>
                </a:solidFill>
                <a:latin typeface="Century" pitchFamily="18" charset="0"/>
                <a:ea typeface="+mj-ea"/>
                <a:cs typeface="+mj-cs"/>
              </a:rPr>
              <a:t>short and concise but clear questions to be asked and must not be imaginary</a:t>
            </a:r>
            <a:r>
              <a:rPr lang="en-US" sz="4400" dirty="0" smtClean="0">
                <a:solidFill>
                  <a:schemeClr val="tx1"/>
                </a:solidFill>
                <a:latin typeface="Century" pitchFamily="18" charset="0"/>
                <a:ea typeface="+mj-ea"/>
                <a:cs typeface="+mj-cs"/>
              </a:rPr>
              <a:t>. Not more than three four at a time (For PIOs Assistance &amp; Risk of penalty is less if more questions)</a:t>
            </a:r>
            <a:endParaRPr lang="en-US" sz="4400" dirty="0">
              <a:solidFill>
                <a:schemeClr val="tx1"/>
              </a:solidFill>
              <a:latin typeface="Century" pitchFamily="18" charset="0"/>
              <a:ea typeface="+mj-ea"/>
              <a:cs typeface="+mj-cs"/>
            </a:endParaRPr>
          </a:p>
          <a:p>
            <a:pPr marL="457200" indent="-457200" algn="l">
              <a:buClr>
                <a:schemeClr val="tx1"/>
              </a:buClr>
              <a:buFont typeface="Arial" pitchFamily="34" charset="0"/>
              <a:buChar char="•"/>
              <a:defRPr/>
            </a:pPr>
            <a:r>
              <a:rPr lang="en-US" sz="4400" dirty="0">
                <a:solidFill>
                  <a:schemeClr val="tx1"/>
                </a:solidFill>
                <a:latin typeface="Century" pitchFamily="18" charset="0"/>
                <a:ea typeface="+mj-ea"/>
                <a:cs typeface="+mj-cs"/>
              </a:rPr>
              <a:t>Be clear whether any </a:t>
            </a:r>
            <a:r>
              <a:rPr lang="en-US" sz="4400" dirty="0" smtClean="0">
                <a:solidFill>
                  <a:schemeClr val="tx1"/>
                </a:solidFill>
                <a:latin typeface="Century" pitchFamily="18" charset="0"/>
                <a:ea typeface="+mj-ea"/>
                <a:cs typeface="+mj-cs"/>
              </a:rPr>
              <a:t>format </a:t>
            </a:r>
            <a:r>
              <a:rPr lang="en-US" sz="4400" dirty="0">
                <a:solidFill>
                  <a:schemeClr val="tx1"/>
                </a:solidFill>
                <a:latin typeface="Century" pitchFamily="18" charset="0"/>
                <a:ea typeface="+mj-ea"/>
                <a:cs typeface="+mj-cs"/>
              </a:rPr>
              <a:t>is prescribed or not</a:t>
            </a:r>
          </a:p>
          <a:p>
            <a:pPr marL="457200" indent="-457200" algn="l">
              <a:buClr>
                <a:schemeClr val="tx1"/>
              </a:buClr>
              <a:buFont typeface="Arial" pitchFamily="34" charset="0"/>
              <a:buChar char="•"/>
              <a:defRPr/>
            </a:pPr>
            <a:r>
              <a:rPr lang="en-US" sz="4400" dirty="0">
                <a:solidFill>
                  <a:schemeClr val="tx1"/>
                </a:solidFill>
                <a:latin typeface="Century" pitchFamily="18" charset="0"/>
                <a:ea typeface="+mj-ea"/>
                <a:cs typeface="+mj-cs"/>
              </a:rPr>
              <a:t>Demand in individual ‘s name rather than CSO’s name</a:t>
            </a:r>
          </a:p>
          <a:p>
            <a:pPr marL="457200" indent="-457200" algn="l">
              <a:buClr>
                <a:schemeClr val="tx1"/>
              </a:buClr>
              <a:buFont typeface="Arial" pitchFamily="34" charset="0"/>
              <a:buChar char="•"/>
              <a:defRPr/>
            </a:pPr>
            <a:r>
              <a:rPr lang="en-US" sz="4400" dirty="0">
                <a:solidFill>
                  <a:schemeClr val="tx1"/>
                </a:solidFill>
                <a:latin typeface="Century" pitchFamily="18" charset="0"/>
                <a:ea typeface="+mj-ea"/>
                <a:cs typeface="+mj-cs"/>
              </a:rPr>
              <a:t>Local language, full address, </a:t>
            </a:r>
            <a:r>
              <a:rPr lang="en-US" sz="4400" dirty="0" smtClean="0">
                <a:solidFill>
                  <a:schemeClr val="tx1"/>
                </a:solidFill>
                <a:latin typeface="Century" pitchFamily="18" charset="0"/>
                <a:ea typeface="+mj-ea"/>
                <a:cs typeface="+mj-cs"/>
              </a:rPr>
              <a:t>legibly written, </a:t>
            </a:r>
            <a:r>
              <a:rPr lang="en-US" sz="4400" dirty="0">
                <a:solidFill>
                  <a:schemeClr val="tx1"/>
                </a:solidFill>
                <a:latin typeface="Century" pitchFamily="18" charset="0"/>
                <a:ea typeface="+mj-ea"/>
                <a:cs typeface="+mj-cs"/>
              </a:rPr>
              <a:t>time specified, </a:t>
            </a:r>
            <a:r>
              <a:rPr lang="en-US" sz="4400" dirty="0" smtClean="0">
                <a:solidFill>
                  <a:schemeClr val="tx1"/>
                </a:solidFill>
                <a:latin typeface="Century" pitchFamily="18" charset="0"/>
                <a:ea typeface="+mj-ea"/>
                <a:cs typeface="+mj-cs"/>
              </a:rPr>
              <a:t>required fee etc.</a:t>
            </a: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Think </a:t>
            </a:r>
            <a:r>
              <a:rPr lang="en-US" sz="4400" dirty="0">
                <a:solidFill>
                  <a:schemeClr val="tx1"/>
                </a:solidFill>
                <a:latin typeface="Century" pitchFamily="18" charset="0"/>
                <a:ea typeface="+mj-ea"/>
                <a:cs typeface="+mj-cs"/>
              </a:rPr>
              <a:t>about possible reasons of rejection </a:t>
            </a:r>
            <a:r>
              <a:rPr lang="en-US" sz="4400" dirty="0" smtClean="0">
                <a:solidFill>
                  <a:schemeClr val="tx1"/>
                </a:solidFill>
                <a:latin typeface="Century" pitchFamily="18" charset="0"/>
                <a:ea typeface="+mj-ea"/>
                <a:cs typeface="+mj-cs"/>
              </a:rPr>
              <a:t>or ways of insufficient or misleading information as </a:t>
            </a:r>
            <a:r>
              <a:rPr lang="en-US" sz="4400" dirty="0">
                <a:solidFill>
                  <a:schemeClr val="tx1"/>
                </a:solidFill>
                <a:latin typeface="Century" pitchFamily="18" charset="0"/>
                <a:ea typeface="+mj-ea"/>
                <a:cs typeface="+mj-cs"/>
              </a:rPr>
              <a:t>per local </a:t>
            </a:r>
            <a:r>
              <a:rPr lang="en-US" sz="4400" dirty="0" smtClean="0">
                <a:solidFill>
                  <a:schemeClr val="tx1"/>
                </a:solidFill>
                <a:latin typeface="Century" pitchFamily="18" charset="0"/>
                <a:ea typeface="+mj-ea"/>
                <a:cs typeface="+mj-cs"/>
              </a:rPr>
              <a:t>conditions if any.</a:t>
            </a: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Be clear about whether your RTI is related to any grievance of demanding any information held by PIO</a:t>
            </a: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Strict follow up of the filed application and reaching up the logical conclusion </a:t>
            </a:r>
          </a:p>
          <a:p>
            <a:pPr marL="457200" indent="-457200" algn="l">
              <a:buClr>
                <a:schemeClr val="tx1"/>
              </a:buClr>
              <a:buFont typeface="Arial" pitchFamily="34" charset="0"/>
              <a:buChar char="•"/>
              <a:defRPr/>
            </a:pPr>
            <a:r>
              <a:rPr lang="en-US" sz="4400" dirty="0" smtClean="0">
                <a:solidFill>
                  <a:schemeClr val="tx1"/>
                </a:solidFill>
                <a:latin typeface="Century" pitchFamily="18" charset="0"/>
                <a:ea typeface="+mj-ea"/>
                <a:cs typeface="+mj-cs"/>
              </a:rPr>
              <a:t>Link up with media to publish your information if it has larger interest </a:t>
            </a:r>
            <a:endParaRPr lang="en-US" sz="4400" dirty="0">
              <a:solidFill>
                <a:schemeClr val="tx1"/>
              </a:solidFill>
              <a:latin typeface="Century" pitchFamily="18" charset="0"/>
              <a:ea typeface="+mj-ea"/>
              <a:cs typeface="+mj-cs"/>
            </a:endParaRPr>
          </a:p>
          <a:p>
            <a:pPr marL="457200" indent="-457200" algn="l">
              <a:buClr>
                <a:schemeClr val="tx1"/>
              </a:buClr>
              <a:buFont typeface="Arial" pitchFamily="34" charset="0"/>
              <a:buChar char="•"/>
              <a:defRPr/>
            </a:pPr>
            <a:endParaRPr lang="en-US" sz="4400" dirty="0">
              <a:solidFill>
                <a:schemeClr val="tx1"/>
              </a:solidFill>
              <a:latin typeface="Century" pitchFamily="18" charset="0"/>
              <a:ea typeface="+mj-ea"/>
              <a:cs typeface="+mj-cs"/>
            </a:endParaRPr>
          </a:p>
          <a:p>
            <a:pPr marL="457200" indent="-457200" algn="l">
              <a:buClr>
                <a:schemeClr val="tx1"/>
              </a:buClr>
              <a:buFont typeface="Arial" pitchFamily="34" charset="0"/>
              <a:buChar char="•"/>
              <a:defRPr/>
            </a:pPr>
            <a:endParaRPr lang="en-US" sz="4400" dirty="0">
              <a:solidFill>
                <a:schemeClr val="tx1"/>
              </a:solidFill>
              <a:latin typeface="Century" pitchFamily="18" charset="0"/>
              <a:ea typeface="+mj-ea"/>
              <a:cs typeface="+mj-cs"/>
            </a:endParaRPr>
          </a:p>
          <a:p>
            <a:pPr marL="457200" indent="-457200" algn="l">
              <a:lnSpc>
                <a:spcPct val="90000"/>
              </a:lnSpc>
              <a:buFont typeface="Arial" pitchFamily="34" charset="0"/>
              <a:buChar char="•"/>
              <a:defRPr/>
            </a:pPr>
            <a:endParaRPr lang="en-US" dirty="0" smtClean="0"/>
          </a:p>
          <a:p>
            <a:pPr marL="457200" indent="-457200" algn="l">
              <a:lnSpc>
                <a:spcPct val="90000"/>
              </a:lnSpc>
              <a:buFont typeface="Arial" pitchFamily="34" charset="0"/>
              <a:buChar char="•"/>
              <a:defRPr/>
            </a:pPr>
            <a:endParaRPr lang="en-US" sz="2200" dirty="0">
              <a:solidFill>
                <a:schemeClr val="tx1"/>
              </a:solidFill>
              <a:latin typeface="Century" pitchFamily="18" charset="0"/>
              <a:ea typeface="+mj-ea"/>
              <a:cs typeface="+mj-cs"/>
            </a:endParaRPr>
          </a:p>
        </p:txBody>
      </p:sp>
    </p:spTree>
    <p:extLst>
      <p:ext uri="{BB962C8B-B14F-4D97-AF65-F5344CB8AC3E}">
        <p14:creationId xmlns:p14="http://schemas.microsoft.com/office/powerpoint/2010/main" val="331347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620000" cy="1660478"/>
          </a:xfrm>
        </p:spPr>
        <p:txBody>
          <a:bodyPr>
            <a:normAutofit fontScale="90000"/>
          </a:bodyPr>
          <a:lstStyle/>
          <a:p>
            <a:r>
              <a:rPr lang="en-US" sz="4000" dirty="0" smtClean="0">
                <a:latin typeface="Century" pitchFamily="18" charset="0"/>
              </a:rPr>
              <a:t/>
            </a:r>
            <a:br>
              <a:rPr lang="en-US" sz="4000" dirty="0" smtClean="0">
                <a:latin typeface="Century" pitchFamily="18" charset="0"/>
              </a:rPr>
            </a:br>
            <a:r>
              <a:rPr lang="en-US" sz="4000" dirty="0" smtClean="0">
                <a:latin typeface="Century" pitchFamily="18" charset="0"/>
              </a:rPr>
              <a:t>In 2005, RTI Act was over laden with expectations &amp; Hopes of common masses  </a:t>
            </a:r>
            <a:r>
              <a:rPr lang="en-US" sz="7200" dirty="0" smtClean="0"/>
              <a:t/>
            </a:r>
            <a:br>
              <a:rPr lang="en-US" sz="7200"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812878"/>
            <a:ext cx="7086600" cy="4038600"/>
          </a:xfrm>
          <a:prstGeom prst="rect">
            <a:avLst/>
          </a:prstGeom>
        </p:spPr>
      </p:pic>
    </p:spTree>
    <p:extLst>
      <p:ext uri="{BB962C8B-B14F-4D97-AF65-F5344CB8AC3E}">
        <p14:creationId xmlns:p14="http://schemas.microsoft.com/office/powerpoint/2010/main" val="372191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
            <a:ext cx="8686800" cy="1447800"/>
          </a:xfrm>
        </p:spPr>
        <p:txBody>
          <a:bodyPr>
            <a:normAutofit fontScale="90000"/>
          </a:bodyPr>
          <a:lstStyle/>
          <a:p>
            <a:r>
              <a:rPr lang="en-US" sz="4000" dirty="0" smtClean="0">
                <a:latin typeface="Century" pitchFamily="18" charset="0"/>
              </a:rPr>
              <a:t/>
            </a:r>
            <a:br>
              <a:rPr lang="en-US" sz="4000" dirty="0" smtClean="0">
                <a:latin typeface="Century" pitchFamily="18" charset="0"/>
              </a:rPr>
            </a:br>
            <a:r>
              <a:rPr lang="en-US" sz="4000" dirty="0" smtClean="0">
                <a:latin typeface="Century" pitchFamily="18" charset="0"/>
              </a:rPr>
              <a:t>Why a last person in village is, so upbeat about RTI Act, 2005</a:t>
            </a:r>
            <a:r>
              <a:rPr lang="en-US" sz="7200" dirty="0" smtClean="0"/>
              <a:t/>
            </a:r>
            <a:br>
              <a:rPr lang="en-US" sz="7200" dirty="0" smtClean="0"/>
            </a:br>
            <a:endParaRPr lang="en-US" dirty="0"/>
          </a:p>
        </p:txBody>
      </p:sp>
      <p:sp>
        <p:nvSpPr>
          <p:cNvPr id="3" name="Subtitle 2"/>
          <p:cNvSpPr>
            <a:spLocks noGrp="1"/>
          </p:cNvSpPr>
          <p:nvPr>
            <p:ph type="subTitle" idx="1"/>
          </p:nvPr>
        </p:nvSpPr>
        <p:spPr>
          <a:xfrm>
            <a:off x="457200" y="1600200"/>
            <a:ext cx="8382000" cy="3886200"/>
          </a:xfrm>
        </p:spPr>
        <p:txBody>
          <a:bodyPr>
            <a:normAutofit fontScale="92500"/>
          </a:bodyPr>
          <a:lstStyle/>
          <a:p>
            <a:pPr marL="342900" indent="-342900" algn="l">
              <a:buFont typeface="Arial" pitchFamily="34" charset="0"/>
              <a:buChar char="•"/>
            </a:pPr>
            <a:r>
              <a:rPr lang="en-US" sz="2400" dirty="0">
                <a:solidFill>
                  <a:schemeClr val="tx1"/>
                </a:solidFill>
                <a:latin typeface="Century" pitchFamily="18" charset="0"/>
                <a:ea typeface="+mj-ea"/>
                <a:cs typeface="+mj-cs"/>
              </a:rPr>
              <a:t>Overnight the Status of a common man was </a:t>
            </a:r>
            <a:r>
              <a:rPr lang="en-US" sz="2400" dirty="0" smtClean="0">
                <a:solidFill>
                  <a:schemeClr val="tx1"/>
                </a:solidFill>
                <a:latin typeface="Century" pitchFamily="18" charset="0"/>
                <a:ea typeface="+mj-ea"/>
                <a:cs typeface="+mj-cs"/>
              </a:rPr>
              <a:t>leveled up </a:t>
            </a:r>
            <a:r>
              <a:rPr lang="en-US" sz="2400" dirty="0">
                <a:solidFill>
                  <a:schemeClr val="tx1"/>
                </a:solidFill>
                <a:latin typeface="Century" pitchFamily="18" charset="0"/>
                <a:ea typeface="+mj-ea"/>
                <a:cs typeface="+mj-cs"/>
              </a:rPr>
              <a:t>to the </a:t>
            </a:r>
            <a:r>
              <a:rPr lang="en-US" sz="2400" dirty="0" smtClean="0">
                <a:solidFill>
                  <a:schemeClr val="tx1"/>
                </a:solidFill>
                <a:latin typeface="Century" pitchFamily="18" charset="0"/>
                <a:ea typeface="+mj-ea"/>
                <a:cs typeface="+mj-cs"/>
              </a:rPr>
              <a:t>M.Ps. </a:t>
            </a:r>
            <a:r>
              <a:rPr lang="en-US" sz="2400" dirty="0">
                <a:solidFill>
                  <a:schemeClr val="tx1"/>
                </a:solidFill>
                <a:latin typeface="Century" pitchFamily="18" charset="0"/>
                <a:ea typeface="+mj-ea"/>
                <a:cs typeface="+mj-cs"/>
              </a:rPr>
              <a:t>or </a:t>
            </a:r>
            <a:r>
              <a:rPr lang="en-US" sz="2400" dirty="0" smtClean="0">
                <a:solidFill>
                  <a:schemeClr val="tx1"/>
                </a:solidFill>
                <a:latin typeface="Century" pitchFamily="18" charset="0"/>
                <a:ea typeface="+mj-ea"/>
                <a:cs typeface="+mj-cs"/>
              </a:rPr>
              <a:t>MLAs. </a:t>
            </a:r>
            <a:endParaRPr lang="en-US" sz="2400" dirty="0">
              <a:solidFill>
                <a:schemeClr val="tx1"/>
              </a:solidFill>
              <a:latin typeface="Century" pitchFamily="18" charset="0"/>
              <a:ea typeface="+mj-ea"/>
              <a:cs typeface="+mj-cs"/>
            </a:endParaRPr>
          </a:p>
          <a:p>
            <a:pPr marL="342900" indent="-342900" algn="l">
              <a:buFont typeface="Arial" pitchFamily="34" charset="0"/>
              <a:buChar char="•"/>
            </a:pPr>
            <a:r>
              <a:rPr lang="en-US" sz="2400" dirty="0" smtClean="0">
                <a:solidFill>
                  <a:schemeClr val="tx1"/>
                </a:solidFill>
                <a:latin typeface="Century" pitchFamily="18" charset="0"/>
                <a:ea typeface="+mj-ea"/>
                <a:cs typeface="+mj-cs"/>
              </a:rPr>
              <a:t>Broken the culture of secrecy and hammered on the legal, institutional and psychological barriers in the way of ATI.</a:t>
            </a:r>
          </a:p>
          <a:p>
            <a:pPr marL="342900" indent="-342900" algn="l">
              <a:buFont typeface="Arial" pitchFamily="34" charset="0"/>
              <a:buChar char="•"/>
            </a:pPr>
            <a:r>
              <a:rPr lang="en-US" sz="2400" dirty="0">
                <a:solidFill>
                  <a:schemeClr val="tx1"/>
                </a:solidFill>
                <a:latin typeface="Century" pitchFamily="18" charset="0"/>
                <a:ea typeface="+mj-ea"/>
                <a:cs typeface="+mj-cs"/>
              </a:rPr>
              <a:t>Entire governance process opened up for common citizenries.</a:t>
            </a:r>
          </a:p>
          <a:p>
            <a:pPr marL="342900" indent="-342900" algn="l">
              <a:buFont typeface="Arial" pitchFamily="34" charset="0"/>
              <a:buChar char="•"/>
            </a:pPr>
            <a:r>
              <a:rPr lang="en-US" sz="2400" dirty="0" smtClean="0">
                <a:solidFill>
                  <a:schemeClr val="tx1"/>
                </a:solidFill>
                <a:latin typeface="Century" pitchFamily="18" charset="0"/>
                <a:ea typeface="+mj-ea"/>
                <a:cs typeface="+mj-cs"/>
              </a:rPr>
              <a:t>Empowered </a:t>
            </a:r>
            <a:r>
              <a:rPr lang="en-US" sz="2400" dirty="0">
                <a:solidFill>
                  <a:schemeClr val="tx1"/>
                </a:solidFill>
                <a:latin typeface="Century" pitchFamily="18" charset="0"/>
                <a:ea typeface="+mj-ea"/>
                <a:cs typeface="+mj-cs"/>
              </a:rPr>
              <a:t>them to access the information (ATI) hold by the government (No way earlier)</a:t>
            </a:r>
          </a:p>
          <a:p>
            <a:pPr marL="342900" indent="-342900" algn="l">
              <a:buFont typeface="Arial" pitchFamily="34" charset="0"/>
              <a:buChar char="•"/>
            </a:pPr>
            <a:r>
              <a:rPr lang="en-US" sz="2400" dirty="0" smtClean="0">
                <a:solidFill>
                  <a:schemeClr val="tx1"/>
                </a:solidFill>
                <a:latin typeface="Century" pitchFamily="18" charset="0"/>
                <a:ea typeface="+mj-ea"/>
                <a:cs typeface="+mj-cs"/>
              </a:rPr>
              <a:t>Most empowering &amp; Famous law enacted after independence of India</a:t>
            </a:r>
          </a:p>
        </p:txBody>
      </p:sp>
    </p:spTree>
    <p:extLst>
      <p:ext uri="{BB962C8B-B14F-4D97-AF65-F5344CB8AC3E}">
        <p14:creationId xmlns:p14="http://schemas.microsoft.com/office/powerpoint/2010/main" val="429341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
            <a:ext cx="6934200" cy="1143000"/>
          </a:xfrm>
        </p:spPr>
        <p:txBody>
          <a:bodyPr>
            <a:noAutofit/>
          </a:bodyPr>
          <a:lstStyle/>
          <a:p>
            <a:r>
              <a:rPr lang="en-US" sz="3600" dirty="0" smtClean="0">
                <a:latin typeface="Century" pitchFamily="18" charset="0"/>
              </a:rPr>
              <a:t>Demand generating and Empowering Features </a:t>
            </a:r>
            <a:endParaRPr lang="en-US" sz="3600" dirty="0">
              <a:latin typeface="Century" pitchFamily="18" charset="0"/>
            </a:endParaRPr>
          </a:p>
        </p:txBody>
      </p:sp>
      <p:sp>
        <p:nvSpPr>
          <p:cNvPr id="3" name="Subtitle 2"/>
          <p:cNvSpPr>
            <a:spLocks noGrp="1"/>
          </p:cNvSpPr>
          <p:nvPr>
            <p:ph type="subTitle" idx="1"/>
          </p:nvPr>
        </p:nvSpPr>
        <p:spPr>
          <a:xfrm>
            <a:off x="533400" y="1295400"/>
            <a:ext cx="8305800" cy="5029200"/>
          </a:xfrm>
        </p:spPr>
        <p:txBody>
          <a:bodyPr>
            <a:normAutofit fontScale="25000" lnSpcReduction="20000"/>
          </a:bodyPr>
          <a:lstStyle/>
          <a:p>
            <a:pPr marL="457200" indent="-457200" algn="l">
              <a:buFont typeface="Arial" pitchFamily="34" charset="0"/>
              <a:buChar char="•"/>
            </a:pPr>
            <a:r>
              <a:rPr lang="en-US" sz="9600" dirty="0">
                <a:solidFill>
                  <a:schemeClr val="tx1"/>
                </a:solidFill>
                <a:latin typeface="Century" pitchFamily="18" charset="0"/>
                <a:ea typeface="+mj-ea"/>
                <a:cs typeface="+mj-cs"/>
              </a:rPr>
              <a:t>Fundamental Right and part of Right to Freedom of speech and expression</a:t>
            </a:r>
          </a:p>
          <a:p>
            <a:pPr marL="457200" indent="-457200" algn="l">
              <a:buFont typeface="Arial" pitchFamily="34" charset="0"/>
              <a:buChar char="•"/>
            </a:pPr>
            <a:r>
              <a:rPr lang="en-US" sz="9600" dirty="0">
                <a:solidFill>
                  <a:schemeClr val="tx1"/>
                </a:solidFill>
                <a:latin typeface="Century" pitchFamily="18" charset="0"/>
                <a:ea typeface="+mj-ea"/>
                <a:cs typeface="+mj-cs"/>
              </a:rPr>
              <a:t>Informed Citizenry for vibrant democracy  </a:t>
            </a:r>
          </a:p>
          <a:p>
            <a:pPr marL="457200" indent="-457200" algn="l">
              <a:buFont typeface="Arial" pitchFamily="34" charset="0"/>
              <a:buChar char="•"/>
            </a:pPr>
            <a:r>
              <a:rPr lang="en-US" sz="9600" dirty="0" smtClean="0">
                <a:solidFill>
                  <a:schemeClr val="tx1"/>
                </a:solidFill>
                <a:latin typeface="Century" pitchFamily="18" charset="0"/>
                <a:ea typeface="+mj-ea"/>
                <a:cs typeface="+mj-cs"/>
              </a:rPr>
              <a:t>Maximum disclosure: Duty to Inform </a:t>
            </a:r>
          </a:p>
          <a:p>
            <a:pPr marL="457200" indent="-457200" algn="l">
              <a:buFont typeface="Arial" pitchFamily="34" charset="0"/>
              <a:buChar char="•"/>
            </a:pPr>
            <a:r>
              <a:rPr lang="en-US" sz="9600" dirty="0" smtClean="0">
                <a:solidFill>
                  <a:schemeClr val="tx1"/>
                </a:solidFill>
                <a:latin typeface="Century" pitchFamily="18" charset="0"/>
                <a:ea typeface="+mj-ea"/>
                <a:cs typeface="+mj-cs"/>
              </a:rPr>
              <a:t>Record management and Info storage</a:t>
            </a:r>
          </a:p>
          <a:p>
            <a:pPr marL="457200" indent="-457200" algn="l">
              <a:buFont typeface="Arial" pitchFamily="34" charset="0"/>
              <a:buChar char="•"/>
            </a:pPr>
            <a:r>
              <a:rPr lang="en-US" sz="9600" dirty="0" smtClean="0">
                <a:solidFill>
                  <a:schemeClr val="tx1"/>
                </a:solidFill>
                <a:latin typeface="Century" pitchFamily="18" charset="0"/>
                <a:ea typeface="+mj-ea"/>
                <a:cs typeface="+mj-cs"/>
              </a:rPr>
              <a:t>Promoting open Government: Accountability Provisions  </a:t>
            </a:r>
          </a:p>
          <a:p>
            <a:pPr marL="457200" indent="-457200" algn="l">
              <a:buFont typeface="Arial" pitchFamily="34" charset="0"/>
              <a:buChar char="•"/>
            </a:pPr>
            <a:r>
              <a:rPr lang="en-US" sz="9600" dirty="0" smtClean="0">
                <a:solidFill>
                  <a:schemeClr val="tx1"/>
                </a:solidFill>
                <a:latin typeface="Century" pitchFamily="18" charset="0"/>
                <a:ea typeface="+mj-ea"/>
                <a:cs typeface="+mj-cs"/>
              </a:rPr>
              <a:t>Limited scope of exceptions: </a:t>
            </a:r>
          </a:p>
          <a:p>
            <a:pPr marL="457200" indent="-457200" algn="l">
              <a:buFont typeface="Arial" pitchFamily="34" charset="0"/>
              <a:buChar char="•"/>
            </a:pPr>
            <a:r>
              <a:rPr lang="en-US" sz="9600" dirty="0" smtClean="0">
                <a:solidFill>
                  <a:schemeClr val="tx1"/>
                </a:solidFill>
                <a:latin typeface="Century" pitchFamily="18" charset="0"/>
                <a:ea typeface="+mj-ea"/>
                <a:cs typeface="+mj-cs"/>
              </a:rPr>
              <a:t>Time Limit for providing information </a:t>
            </a:r>
          </a:p>
          <a:p>
            <a:pPr marL="457200" indent="-457200" algn="l">
              <a:buFont typeface="Arial" pitchFamily="34" charset="0"/>
              <a:buChar char="•"/>
            </a:pPr>
            <a:r>
              <a:rPr lang="en-US" sz="9600" dirty="0" smtClean="0">
                <a:solidFill>
                  <a:schemeClr val="tx1"/>
                </a:solidFill>
                <a:latin typeface="Century" pitchFamily="18" charset="0"/>
                <a:ea typeface="+mj-ea"/>
                <a:cs typeface="+mj-cs"/>
              </a:rPr>
              <a:t>Cost is not an hindering factor </a:t>
            </a:r>
          </a:p>
          <a:p>
            <a:pPr marL="457200" indent="-457200" algn="l">
              <a:buFont typeface="Arial" pitchFamily="34" charset="0"/>
              <a:buChar char="•"/>
            </a:pPr>
            <a:r>
              <a:rPr lang="en-US" sz="9600" dirty="0" smtClean="0">
                <a:solidFill>
                  <a:schemeClr val="tx1"/>
                </a:solidFill>
                <a:latin typeface="Century" pitchFamily="18" charset="0"/>
                <a:ea typeface="+mj-ea"/>
                <a:cs typeface="+mj-cs"/>
              </a:rPr>
              <a:t>Protection of Privacy and Whistleblowers</a:t>
            </a:r>
          </a:p>
          <a:p>
            <a:pPr marL="457200" indent="-457200" algn="l">
              <a:buFont typeface="Arial" pitchFamily="34" charset="0"/>
              <a:buChar char="•"/>
            </a:pPr>
            <a:r>
              <a:rPr lang="en-US" sz="9600" dirty="0" smtClean="0">
                <a:solidFill>
                  <a:schemeClr val="tx1"/>
                </a:solidFill>
                <a:latin typeface="Century" pitchFamily="18" charset="0"/>
                <a:ea typeface="+mj-ea"/>
                <a:cs typeface="+mj-cs"/>
              </a:rPr>
              <a:t>Completely Hands off processes</a:t>
            </a:r>
          </a:p>
          <a:p>
            <a:pPr marL="457200" indent="-457200" algn="l">
              <a:buFont typeface="Arial" pitchFamily="34" charset="0"/>
              <a:buChar char="•"/>
            </a:pPr>
            <a:r>
              <a:rPr lang="en-US" sz="9600" dirty="0">
                <a:solidFill>
                  <a:schemeClr val="tx1"/>
                </a:solidFill>
                <a:latin typeface="Century" pitchFamily="18" charset="0"/>
                <a:ea typeface="+mj-ea"/>
                <a:cs typeface="+mj-cs"/>
              </a:rPr>
              <a:t>Publicity and Trainings</a:t>
            </a:r>
          </a:p>
          <a:p>
            <a:pPr marL="457200" indent="-457200" algn="l">
              <a:buFont typeface="Arial" pitchFamily="34" charset="0"/>
              <a:buChar char="•"/>
            </a:pPr>
            <a:r>
              <a:rPr lang="en-US" sz="9600" dirty="0" smtClean="0">
                <a:solidFill>
                  <a:schemeClr val="tx1"/>
                </a:solidFill>
                <a:latin typeface="Century" pitchFamily="18" charset="0"/>
                <a:ea typeface="+mj-ea"/>
                <a:cs typeface="+mj-cs"/>
              </a:rPr>
              <a:t>Be </a:t>
            </a:r>
            <a:r>
              <a:rPr lang="en-US" sz="9600" dirty="0">
                <a:solidFill>
                  <a:schemeClr val="tx1"/>
                </a:solidFill>
                <a:latin typeface="Century" pitchFamily="18" charset="0"/>
                <a:ea typeface="+mj-ea"/>
                <a:cs typeface="+mj-cs"/>
              </a:rPr>
              <a:t>Applicable for private sector as well  </a:t>
            </a:r>
          </a:p>
          <a:p>
            <a:pPr algn="l"/>
            <a:endParaRPr lang="en-US" dirty="0"/>
          </a:p>
        </p:txBody>
      </p:sp>
    </p:spTree>
    <p:extLst>
      <p:ext uri="{BB962C8B-B14F-4D97-AF65-F5344CB8AC3E}">
        <p14:creationId xmlns:p14="http://schemas.microsoft.com/office/powerpoint/2010/main" val="127748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04800"/>
            <a:ext cx="4724400" cy="688975"/>
          </a:xfrm>
        </p:spPr>
        <p:txBody>
          <a:bodyPr>
            <a:normAutofit/>
          </a:bodyPr>
          <a:lstStyle/>
          <a:p>
            <a:r>
              <a:rPr lang="en-US" sz="3600" dirty="0" smtClean="0">
                <a:latin typeface="Century" pitchFamily="18" charset="0"/>
              </a:rPr>
              <a:t>Indian Scenario </a:t>
            </a:r>
            <a:endParaRPr lang="en-US" sz="3600" dirty="0">
              <a:latin typeface="Century" pitchFamily="18" charset="0"/>
            </a:endParaRPr>
          </a:p>
        </p:txBody>
      </p:sp>
      <p:sp>
        <p:nvSpPr>
          <p:cNvPr id="3" name="Subtitle 2"/>
          <p:cNvSpPr>
            <a:spLocks noGrp="1"/>
          </p:cNvSpPr>
          <p:nvPr>
            <p:ph type="subTitle" idx="1"/>
          </p:nvPr>
        </p:nvSpPr>
        <p:spPr>
          <a:xfrm>
            <a:off x="533400" y="1219200"/>
            <a:ext cx="8305800" cy="4419600"/>
          </a:xfrm>
        </p:spPr>
        <p:txBody>
          <a:bodyPr>
            <a:normAutofit/>
          </a:bodyPr>
          <a:lstStyle/>
          <a:p>
            <a:pPr marL="457200" indent="-457200" algn="l">
              <a:buFont typeface="Arial" pitchFamily="34" charset="0"/>
              <a:buChar char="•"/>
            </a:pPr>
            <a:r>
              <a:rPr lang="en-US" sz="2600" dirty="0">
                <a:solidFill>
                  <a:schemeClr val="tx1"/>
                </a:solidFill>
                <a:latin typeface="Century" pitchFamily="18" charset="0"/>
                <a:ea typeface="+mj-ea"/>
                <a:cs typeface="+mj-cs"/>
              </a:rPr>
              <a:t>An estimated </a:t>
            </a:r>
            <a:r>
              <a:rPr lang="en-US" sz="2600" dirty="0" smtClean="0">
                <a:solidFill>
                  <a:schemeClr val="tx1"/>
                </a:solidFill>
                <a:latin typeface="Century" pitchFamily="18" charset="0"/>
                <a:ea typeface="+mj-ea"/>
                <a:cs typeface="+mj-cs"/>
              </a:rPr>
              <a:t>9-10 </a:t>
            </a:r>
            <a:r>
              <a:rPr lang="en-US" sz="2600" dirty="0">
                <a:solidFill>
                  <a:schemeClr val="tx1"/>
                </a:solidFill>
                <a:latin typeface="Century" pitchFamily="18" charset="0"/>
                <a:ea typeface="+mj-ea"/>
                <a:cs typeface="+mj-cs"/>
              </a:rPr>
              <a:t>million RTI applications </a:t>
            </a:r>
            <a:r>
              <a:rPr lang="en-US" sz="2600" dirty="0" smtClean="0">
                <a:solidFill>
                  <a:schemeClr val="tx1"/>
                </a:solidFill>
                <a:latin typeface="Century" pitchFamily="18" charset="0"/>
                <a:ea typeface="+mj-ea"/>
                <a:cs typeface="+mj-cs"/>
              </a:rPr>
              <a:t>till 2011</a:t>
            </a:r>
            <a:endParaRPr lang="en-US" sz="2600" dirty="0">
              <a:solidFill>
                <a:schemeClr val="tx1"/>
              </a:solidFill>
              <a:latin typeface="Century" pitchFamily="18" charset="0"/>
              <a:ea typeface="+mj-ea"/>
              <a:cs typeface="+mj-cs"/>
            </a:endParaRPr>
          </a:p>
          <a:p>
            <a:pPr marL="457200" indent="-457200" algn="l">
              <a:buFont typeface="Arial" pitchFamily="34" charset="0"/>
              <a:buChar char="•"/>
            </a:pPr>
            <a:r>
              <a:rPr lang="en-US" sz="2600" dirty="0" smtClean="0">
                <a:solidFill>
                  <a:schemeClr val="tx1"/>
                </a:solidFill>
                <a:latin typeface="Century" pitchFamily="18" charset="0"/>
                <a:ea typeface="+mj-ea"/>
                <a:cs typeface="+mj-cs"/>
              </a:rPr>
              <a:t>Public Authorities have been designated for receiving RTI requests at all levels</a:t>
            </a:r>
          </a:p>
          <a:p>
            <a:pPr marL="457200" indent="-457200" algn="l">
              <a:buFont typeface="Arial" pitchFamily="34" charset="0"/>
              <a:buChar char="•"/>
            </a:pPr>
            <a:r>
              <a:rPr lang="en-US" sz="2600" dirty="0" smtClean="0">
                <a:solidFill>
                  <a:schemeClr val="tx1"/>
                </a:solidFill>
                <a:latin typeface="Century" pitchFamily="18" charset="0"/>
                <a:ea typeface="+mj-ea"/>
                <a:cs typeface="+mj-cs"/>
              </a:rPr>
              <a:t>Yale University study reportedly suggests that RTI works faster than paying bribes. (</a:t>
            </a:r>
            <a:r>
              <a:rPr lang="en-US" sz="2200" dirty="0" smtClean="0">
                <a:solidFill>
                  <a:schemeClr val="tx1"/>
                </a:solidFill>
                <a:latin typeface="Century" pitchFamily="18" charset="0"/>
                <a:ea typeface="+mj-ea"/>
                <a:cs typeface="+mj-cs"/>
              </a:rPr>
              <a:t>CUTS’ Must roll case</a:t>
            </a:r>
            <a:r>
              <a:rPr lang="en-US" sz="2600" dirty="0" smtClean="0">
                <a:solidFill>
                  <a:schemeClr val="tx1"/>
                </a:solidFill>
                <a:latin typeface="Century" pitchFamily="18" charset="0"/>
                <a:ea typeface="+mj-ea"/>
                <a:cs typeface="+mj-cs"/>
              </a:rPr>
              <a:t>)</a:t>
            </a:r>
          </a:p>
          <a:p>
            <a:pPr marL="457200" indent="-457200" algn="l">
              <a:buFont typeface="Arial" pitchFamily="34" charset="0"/>
              <a:buChar char="•"/>
            </a:pPr>
            <a:r>
              <a:rPr lang="en-US" sz="2600" dirty="0" smtClean="0">
                <a:solidFill>
                  <a:schemeClr val="tx1"/>
                </a:solidFill>
                <a:latin typeface="Century" pitchFamily="18" charset="0"/>
                <a:ea typeface="+mj-ea"/>
                <a:cs typeface="+mj-cs"/>
              </a:rPr>
              <a:t>Also, socially equalises and empowers a man standing at last ladder (The peanut vendor’s case)</a:t>
            </a:r>
          </a:p>
          <a:p>
            <a:pPr marL="457200" indent="-457200" algn="l">
              <a:buFont typeface="Arial" pitchFamily="34" charset="0"/>
              <a:buChar char="•"/>
            </a:pPr>
            <a:endParaRPr lang="en-US" sz="2600" dirty="0" smtClean="0">
              <a:solidFill>
                <a:schemeClr val="tx1"/>
              </a:solidFill>
              <a:latin typeface="Century" pitchFamily="18" charset="0"/>
              <a:ea typeface="+mj-ea"/>
              <a:cs typeface="+mj-cs"/>
            </a:endParaRPr>
          </a:p>
          <a:p>
            <a:endParaRPr lang="en-US" sz="2400" dirty="0">
              <a:latin typeface="Century" pitchFamily="18" charset="0"/>
            </a:endParaRPr>
          </a:p>
        </p:txBody>
      </p:sp>
    </p:spTree>
    <p:extLst>
      <p:ext uri="{BB962C8B-B14F-4D97-AF65-F5344CB8AC3E}">
        <p14:creationId xmlns:p14="http://schemas.microsoft.com/office/powerpoint/2010/main" val="202327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81000"/>
            <a:ext cx="4724400" cy="688975"/>
          </a:xfrm>
        </p:spPr>
        <p:txBody>
          <a:bodyPr>
            <a:normAutofit/>
          </a:bodyPr>
          <a:lstStyle/>
          <a:p>
            <a:r>
              <a:rPr lang="en-US" sz="3600" dirty="0" smtClean="0">
                <a:latin typeface="Century" pitchFamily="18" charset="0"/>
              </a:rPr>
              <a:t>Usage of RTI </a:t>
            </a:r>
            <a:endParaRPr lang="en-US" sz="3600" dirty="0">
              <a:latin typeface="Century" pitchFamily="18" charset="0"/>
            </a:endParaRPr>
          </a:p>
        </p:txBody>
      </p:sp>
      <p:sp>
        <p:nvSpPr>
          <p:cNvPr id="3" name="Subtitle 2"/>
          <p:cNvSpPr>
            <a:spLocks noGrp="1"/>
          </p:cNvSpPr>
          <p:nvPr>
            <p:ph type="subTitle" idx="1"/>
          </p:nvPr>
        </p:nvSpPr>
        <p:spPr>
          <a:xfrm>
            <a:off x="533400" y="1219200"/>
            <a:ext cx="8229600" cy="4953000"/>
          </a:xfrm>
        </p:spPr>
        <p:txBody>
          <a:bodyPr>
            <a:normAutofit fontScale="92500"/>
          </a:bodyPr>
          <a:lstStyle/>
          <a:p>
            <a:pPr marL="457200" indent="-457200" algn="l">
              <a:buFont typeface="Arial" pitchFamily="34" charset="0"/>
              <a:buChar char="•"/>
            </a:pPr>
            <a:r>
              <a:rPr lang="en-US" sz="2600" dirty="0">
                <a:solidFill>
                  <a:schemeClr val="tx1"/>
                </a:solidFill>
                <a:latin typeface="Century" pitchFamily="18" charset="0"/>
                <a:ea typeface="+mj-ea"/>
                <a:cs typeface="+mj-cs"/>
              </a:rPr>
              <a:t>To get information that should  have been </a:t>
            </a:r>
            <a:r>
              <a:rPr lang="en-US" sz="2600" dirty="0" smtClean="0">
                <a:solidFill>
                  <a:schemeClr val="tx1"/>
                </a:solidFill>
                <a:latin typeface="Century" pitchFamily="18" charset="0"/>
                <a:ea typeface="+mj-ea"/>
                <a:cs typeface="+mj-cs"/>
              </a:rPr>
              <a:t>in public domain in </a:t>
            </a:r>
            <a:r>
              <a:rPr lang="en-US" sz="2600" dirty="0">
                <a:solidFill>
                  <a:schemeClr val="tx1"/>
                </a:solidFill>
                <a:latin typeface="Century" pitchFamily="18" charset="0"/>
                <a:ea typeface="+mj-ea"/>
                <a:cs typeface="+mj-cs"/>
              </a:rPr>
              <a:t>any case </a:t>
            </a:r>
            <a:r>
              <a:rPr lang="en-US" sz="2600" dirty="0" smtClean="0">
                <a:solidFill>
                  <a:schemeClr val="tx1"/>
                </a:solidFill>
                <a:latin typeface="Century" pitchFamily="18" charset="0"/>
                <a:ea typeface="+mj-ea"/>
                <a:cs typeface="+mj-cs"/>
              </a:rPr>
              <a:t>(</a:t>
            </a:r>
            <a:r>
              <a:rPr lang="en-US" sz="2600" dirty="0" err="1" smtClean="0">
                <a:solidFill>
                  <a:schemeClr val="tx1"/>
                </a:solidFill>
                <a:latin typeface="Century" pitchFamily="18" charset="0"/>
                <a:ea typeface="+mj-ea"/>
                <a:cs typeface="+mj-cs"/>
              </a:rPr>
              <a:t>Neeraja</a:t>
            </a:r>
            <a:r>
              <a:rPr lang="en-US" sz="2600" dirty="0" smtClean="0">
                <a:solidFill>
                  <a:schemeClr val="tx1"/>
                </a:solidFill>
                <a:latin typeface="Century" pitchFamily="18" charset="0"/>
                <a:ea typeface="+mj-ea"/>
                <a:cs typeface="+mj-cs"/>
              </a:rPr>
              <a:t> </a:t>
            </a:r>
            <a:r>
              <a:rPr lang="en-US" sz="2600" dirty="0" err="1" smtClean="0">
                <a:solidFill>
                  <a:schemeClr val="tx1"/>
                </a:solidFill>
                <a:latin typeface="Century" pitchFamily="18" charset="0"/>
                <a:ea typeface="+mj-ea"/>
                <a:cs typeface="+mj-cs"/>
              </a:rPr>
              <a:t>Modi</a:t>
            </a:r>
            <a:r>
              <a:rPr lang="en-US" sz="2600" dirty="0" smtClean="0">
                <a:solidFill>
                  <a:schemeClr val="tx1"/>
                </a:solidFill>
                <a:latin typeface="Century" pitchFamily="18" charset="0"/>
                <a:ea typeface="+mj-ea"/>
                <a:cs typeface="+mj-cs"/>
              </a:rPr>
              <a:t> /Fortes Hospital).</a:t>
            </a:r>
            <a:endParaRPr lang="en-US" sz="2600" dirty="0">
              <a:solidFill>
                <a:schemeClr val="tx1"/>
              </a:solidFill>
              <a:latin typeface="Century" pitchFamily="18" charset="0"/>
              <a:ea typeface="+mj-ea"/>
              <a:cs typeface="+mj-cs"/>
            </a:endParaRPr>
          </a:p>
          <a:p>
            <a:pPr marL="457200" indent="-457200" algn="l">
              <a:buFont typeface="Arial" pitchFamily="34" charset="0"/>
              <a:buChar char="•"/>
            </a:pPr>
            <a:r>
              <a:rPr lang="en-US" sz="2600" dirty="0">
                <a:solidFill>
                  <a:schemeClr val="tx1"/>
                </a:solidFill>
                <a:latin typeface="Century" pitchFamily="18" charset="0"/>
                <a:ea typeface="+mj-ea"/>
                <a:cs typeface="+mj-cs"/>
              </a:rPr>
              <a:t>To </a:t>
            </a:r>
            <a:r>
              <a:rPr lang="en-US" sz="2600" dirty="0" smtClean="0">
                <a:solidFill>
                  <a:schemeClr val="tx1"/>
                </a:solidFill>
                <a:latin typeface="Century" pitchFamily="18" charset="0"/>
                <a:ea typeface="+mj-ea"/>
                <a:cs typeface="+mj-cs"/>
              </a:rPr>
              <a:t>expose misuse of power and corruption (</a:t>
            </a:r>
            <a:r>
              <a:rPr lang="en-US" sz="2600" dirty="0" err="1" smtClean="0">
                <a:solidFill>
                  <a:schemeClr val="tx1"/>
                </a:solidFill>
                <a:latin typeface="Century" pitchFamily="18" charset="0"/>
                <a:ea typeface="+mj-ea"/>
                <a:cs typeface="+mj-cs"/>
              </a:rPr>
              <a:t>Panna</a:t>
            </a:r>
            <a:r>
              <a:rPr lang="en-US" sz="2600" dirty="0" smtClean="0">
                <a:solidFill>
                  <a:schemeClr val="tx1"/>
                </a:solidFill>
                <a:latin typeface="Century" pitchFamily="18" charset="0"/>
                <a:ea typeface="+mj-ea"/>
                <a:cs typeface="+mj-cs"/>
              </a:rPr>
              <a:t> Devi Case)</a:t>
            </a:r>
          </a:p>
          <a:p>
            <a:pPr marL="457200" indent="-457200" algn="l">
              <a:buFont typeface="Arial" pitchFamily="34" charset="0"/>
              <a:buChar char="•"/>
            </a:pPr>
            <a:r>
              <a:rPr lang="en-US" sz="2600" dirty="0" smtClean="0">
                <a:solidFill>
                  <a:schemeClr val="tx1"/>
                </a:solidFill>
                <a:latin typeface="Century" pitchFamily="18" charset="0"/>
                <a:ea typeface="+mj-ea"/>
                <a:cs typeface="+mj-cs"/>
              </a:rPr>
              <a:t>Preventive use against corruption  </a:t>
            </a:r>
            <a:endParaRPr lang="en-US" sz="2600" dirty="0">
              <a:solidFill>
                <a:schemeClr val="tx1"/>
              </a:solidFill>
              <a:latin typeface="Century" pitchFamily="18" charset="0"/>
              <a:ea typeface="+mj-ea"/>
              <a:cs typeface="+mj-cs"/>
            </a:endParaRPr>
          </a:p>
          <a:p>
            <a:pPr marL="457200" indent="-457200" algn="l">
              <a:buFont typeface="Arial" pitchFamily="34" charset="0"/>
              <a:buChar char="•"/>
            </a:pPr>
            <a:r>
              <a:rPr lang="en-US" sz="2600" dirty="0" smtClean="0">
                <a:solidFill>
                  <a:schemeClr val="tx1"/>
                </a:solidFill>
                <a:latin typeface="Century" pitchFamily="18" charset="0"/>
                <a:ea typeface="+mj-ea"/>
                <a:cs typeface="+mj-cs"/>
              </a:rPr>
              <a:t>Proactive disclosure of information on walls, boards and public places (Y. </a:t>
            </a:r>
            <a:r>
              <a:rPr lang="en-US" sz="2600" dirty="0" err="1" smtClean="0">
                <a:solidFill>
                  <a:schemeClr val="tx1"/>
                </a:solidFill>
                <a:latin typeface="Century" pitchFamily="18" charset="0"/>
                <a:ea typeface="+mj-ea"/>
                <a:cs typeface="+mj-cs"/>
              </a:rPr>
              <a:t>Dashanan</a:t>
            </a:r>
            <a:r>
              <a:rPr lang="en-US" sz="2600" dirty="0" smtClean="0">
                <a:solidFill>
                  <a:schemeClr val="tx1"/>
                </a:solidFill>
                <a:latin typeface="Century" pitchFamily="18" charset="0"/>
                <a:ea typeface="+mj-ea"/>
                <a:cs typeface="+mj-cs"/>
              </a:rPr>
              <a:t> case in PHED)</a:t>
            </a:r>
          </a:p>
          <a:p>
            <a:pPr marL="457200" indent="-457200" algn="l">
              <a:buFont typeface="Arial" pitchFamily="34" charset="0"/>
              <a:buChar char="•"/>
            </a:pPr>
            <a:r>
              <a:rPr lang="en-US" sz="2600" dirty="0">
                <a:solidFill>
                  <a:schemeClr val="tx1"/>
                </a:solidFill>
                <a:latin typeface="Century" pitchFamily="18" charset="0"/>
                <a:ea typeface="+mj-ea"/>
                <a:cs typeface="+mj-cs"/>
              </a:rPr>
              <a:t>India Against Corruption Movement (Anna </a:t>
            </a:r>
            <a:r>
              <a:rPr lang="en-US" sz="2600" dirty="0" err="1">
                <a:solidFill>
                  <a:schemeClr val="tx1"/>
                </a:solidFill>
                <a:latin typeface="Century" pitchFamily="18" charset="0"/>
                <a:ea typeface="+mj-ea"/>
                <a:cs typeface="+mj-cs"/>
              </a:rPr>
              <a:t>Hazare</a:t>
            </a:r>
            <a:r>
              <a:rPr lang="en-US" sz="2600" dirty="0">
                <a:solidFill>
                  <a:schemeClr val="tx1"/>
                </a:solidFill>
                <a:latin typeface="Century" pitchFamily="18" charset="0"/>
                <a:ea typeface="+mj-ea"/>
                <a:cs typeface="+mj-cs"/>
              </a:rPr>
              <a:t>)</a:t>
            </a:r>
          </a:p>
          <a:p>
            <a:pPr marL="457200" indent="-457200" algn="l">
              <a:buFont typeface="Arial" pitchFamily="34" charset="0"/>
              <a:buChar char="•"/>
            </a:pPr>
            <a:r>
              <a:rPr lang="en-US" sz="2600" dirty="0" smtClean="0">
                <a:solidFill>
                  <a:schemeClr val="tx1"/>
                </a:solidFill>
                <a:latin typeface="Century" pitchFamily="18" charset="0"/>
                <a:ea typeface="+mj-ea"/>
                <a:cs typeface="+mj-cs"/>
              </a:rPr>
              <a:t>NGOs also come under RTI if substantially funded by Government (Prayas  case)</a:t>
            </a:r>
          </a:p>
          <a:p>
            <a:endParaRPr lang="en-US" sz="2400" dirty="0">
              <a:latin typeface="Century" pitchFamily="18" charset="0"/>
            </a:endParaRPr>
          </a:p>
        </p:txBody>
      </p:sp>
    </p:spTree>
    <p:extLst>
      <p:ext uri="{BB962C8B-B14F-4D97-AF65-F5344CB8AC3E}">
        <p14:creationId xmlns:p14="http://schemas.microsoft.com/office/powerpoint/2010/main" val="261415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620000" cy="609599"/>
          </a:xfrm>
        </p:spPr>
        <p:txBody>
          <a:bodyPr>
            <a:normAutofit fontScale="90000"/>
          </a:bodyPr>
          <a:lstStyle/>
          <a:p>
            <a:r>
              <a:rPr lang="en-US" sz="3600" dirty="0" smtClean="0">
                <a:latin typeface="Century" pitchFamily="18" charset="0"/>
              </a:rPr>
              <a:t>Complaint redress </a:t>
            </a:r>
            <a:r>
              <a:rPr lang="en-US" sz="3600" dirty="0" err="1" smtClean="0">
                <a:latin typeface="Century" pitchFamily="18" charset="0"/>
              </a:rPr>
              <a:t>Vs</a:t>
            </a:r>
            <a:r>
              <a:rPr lang="en-US" sz="3600" dirty="0" smtClean="0">
                <a:latin typeface="Century" pitchFamily="18" charset="0"/>
              </a:rPr>
              <a:t> System Reforms</a:t>
            </a:r>
            <a:endParaRPr lang="en-US" sz="3600" dirty="0">
              <a:latin typeface="Century" pitchFamily="18" charset="0"/>
            </a:endParaRPr>
          </a:p>
        </p:txBody>
      </p:sp>
      <p:sp>
        <p:nvSpPr>
          <p:cNvPr id="4" name="Subtitle 2"/>
          <p:cNvSpPr txBox="1">
            <a:spLocks/>
          </p:cNvSpPr>
          <p:nvPr/>
        </p:nvSpPr>
        <p:spPr>
          <a:xfrm>
            <a:off x="1201003" y="1143000"/>
            <a:ext cx="6400800" cy="990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solidFill>
                <a:latin typeface="Century" pitchFamily="18" charset="0"/>
              </a:rPr>
              <a:t>To have grievances addressed – now a new Bill (Bicycle thief &amp; Passport case).</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7868" y="2133600"/>
            <a:ext cx="6590731" cy="4393820"/>
          </a:xfrm>
          <a:prstGeom prst="rect">
            <a:avLst/>
          </a:prstGeom>
        </p:spPr>
      </p:pic>
    </p:spTree>
    <p:extLst>
      <p:ext uri="{BB962C8B-B14F-4D97-AF65-F5344CB8AC3E}">
        <p14:creationId xmlns:p14="http://schemas.microsoft.com/office/powerpoint/2010/main" val="232147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7986486" cy="990600"/>
          </a:xfrm>
        </p:spPr>
        <p:txBody>
          <a:bodyPr>
            <a:normAutofit fontScale="90000"/>
          </a:bodyPr>
          <a:lstStyle/>
          <a:p>
            <a:r>
              <a:rPr lang="en-US" sz="3600" dirty="0" smtClean="0">
                <a:latin typeface="Century" pitchFamily="18" charset="0"/>
              </a:rPr>
              <a:t>Judicial Activism is Good for '</a:t>
            </a:r>
            <a:r>
              <a:rPr lang="en-US" sz="3600" i="1" dirty="0" err="1" smtClean="0">
                <a:latin typeface="Century" pitchFamily="18" charset="0"/>
              </a:rPr>
              <a:t>Aam</a:t>
            </a:r>
            <a:r>
              <a:rPr lang="en-US" sz="3600" i="1" dirty="0" smtClean="0">
                <a:latin typeface="Century" pitchFamily="18" charset="0"/>
              </a:rPr>
              <a:t> </a:t>
            </a:r>
            <a:r>
              <a:rPr lang="en-US" sz="3600" i="1" dirty="0" err="1" smtClean="0">
                <a:latin typeface="Century" pitchFamily="18" charset="0"/>
              </a:rPr>
              <a:t>Adami</a:t>
            </a:r>
            <a:endParaRPr lang="en-US" sz="3600" i="1" dirty="0">
              <a:latin typeface="Century"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982859"/>
            <a:ext cx="5791200" cy="3089961"/>
          </a:xfrm>
          <a:prstGeom prst="rect">
            <a:avLst/>
          </a:prstGeom>
        </p:spPr>
      </p:pic>
      <p:sp>
        <p:nvSpPr>
          <p:cNvPr id="5" name="Title 1"/>
          <p:cNvSpPr txBox="1">
            <a:spLocks/>
          </p:cNvSpPr>
          <p:nvPr/>
        </p:nvSpPr>
        <p:spPr>
          <a:xfrm>
            <a:off x="595086" y="1338944"/>
            <a:ext cx="7772400" cy="1251855"/>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itchFamily="34" charset="0"/>
              <a:buChar char="•"/>
            </a:pPr>
            <a:r>
              <a:rPr lang="en-US" sz="2400" dirty="0" smtClean="0">
                <a:latin typeface="Century" pitchFamily="18" charset="0"/>
              </a:rPr>
              <a:t>Few High Courts are know for being Pro-RTI and Delhi, Maharashtra and Karnataka are the main (Cases of CJI’s office and BCCI case </a:t>
            </a:r>
          </a:p>
          <a:p>
            <a:pPr marL="342900" indent="-342900" algn="l">
              <a:buFont typeface="Arial" pitchFamily="34" charset="0"/>
              <a:buChar char="•"/>
            </a:pPr>
            <a:endParaRPr lang="en-US" sz="2400" dirty="0" smtClean="0">
              <a:latin typeface="Century" pitchFamily="18" charset="0"/>
            </a:endParaRPr>
          </a:p>
          <a:p>
            <a:pPr marL="342900" indent="-342900" algn="l">
              <a:buFont typeface="Arial" pitchFamily="34" charset="0"/>
              <a:buChar char="•"/>
            </a:pPr>
            <a:r>
              <a:rPr lang="en-US" sz="2400" dirty="0" smtClean="0">
                <a:latin typeface="Century" pitchFamily="18" charset="0"/>
              </a:rPr>
              <a:t>CICs are also very proactive (File Noting, Answer sheets, )</a:t>
            </a:r>
            <a:endParaRPr lang="en-US" sz="2400" dirty="0">
              <a:latin typeface="Century" pitchFamily="18" charset="0"/>
            </a:endParaRPr>
          </a:p>
        </p:txBody>
      </p:sp>
    </p:spTree>
    <p:extLst>
      <p:ext uri="{BB962C8B-B14F-4D97-AF65-F5344CB8AC3E}">
        <p14:creationId xmlns:p14="http://schemas.microsoft.com/office/powerpoint/2010/main" val="3623648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TotalTime>
  <Words>1231</Words>
  <Application>Microsoft Office PowerPoint</Application>
  <PresentationFormat>On-screen Show (4:3)</PresentationFormat>
  <Paragraphs>161</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RTI as a Social Accountability Tool: Grassroots Experiences  from India  </vt:lpstr>
      <vt:lpstr>Why RTI is a S. Ac. Tool</vt:lpstr>
      <vt:lpstr> In 2005, RTI Act was over laden with expectations &amp; Hopes of common masses   </vt:lpstr>
      <vt:lpstr> Why a last person in village is, so upbeat about RTI Act, 2005 </vt:lpstr>
      <vt:lpstr>Demand generating and Empowering Features </vt:lpstr>
      <vt:lpstr>Indian Scenario </vt:lpstr>
      <vt:lpstr>Usage of RTI </vt:lpstr>
      <vt:lpstr>Complaint redress Vs System Reforms</vt:lpstr>
      <vt:lpstr>Judicial Activism is Good for 'Aam Adami</vt:lpstr>
      <vt:lpstr>Breaking socio-historical barriers and achieving targets  </vt:lpstr>
      <vt:lpstr>Innovative uses of RTI</vt:lpstr>
      <vt:lpstr>Lessons Learnt at CUTS</vt:lpstr>
      <vt:lpstr>Way of functioning</vt:lpstr>
      <vt:lpstr>A time tested CUTS-CGCCs model</vt:lpstr>
      <vt:lpstr>PowerPoint Presentation</vt:lpstr>
      <vt:lpstr>Form Networks and Be Networked</vt:lpstr>
      <vt:lpstr>PowerPoint Presentation</vt:lpstr>
      <vt:lpstr>The RTI Act 2005 – Key facts</vt:lpstr>
      <vt:lpstr> RTI Act: Key Definitions  </vt:lpstr>
      <vt:lpstr>Apply your mind before filing a RTI Application</vt:lpstr>
      <vt:lpstr> RTI application filing process:  precautions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 as a Social Accountability Tool: Indian Experiences </dc:title>
  <dc:creator>USER-22</dc:creator>
  <cp:lastModifiedBy>Madhu Sudan Sharma</cp:lastModifiedBy>
  <cp:revision>120</cp:revision>
  <dcterms:created xsi:type="dcterms:W3CDTF">2006-08-16T00:00:00Z</dcterms:created>
  <dcterms:modified xsi:type="dcterms:W3CDTF">2012-09-14T09:22:51Z</dcterms:modified>
</cp:coreProperties>
</file>